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4" r:id="rId3"/>
    <p:sldId id="257" r:id="rId4"/>
    <p:sldId id="339" r:id="rId5"/>
    <p:sldId id="345" r:id="rId6"/>
    <p:sldId id="340" r:id="rId7"/>
    <p:sldId id="341" r:id="rId8"/>
    <p:sldId id="346" r:id="rId9"/>
    <p:sldId id="337" r:id="rId10"/>
    <p:sldId id="319" r:id="rId11"/>
    <p:sldId id="322" r:id="rId12"/>
    <p:sldId id="321" r:id="rId13"/>
    <p:sldId id="320" r:id="rId14"/>
    <p:sldId id="323" r:id="rId15"/>
    <p:sldId id="324" r:id="rId16"/>
    <p:sldId id="325" r:id="rId17"/>
    <p:sldId id="326" r:id="rId18"/>
    <p:sldId id="327" r:id="rId19"/>
    <p:sldId id="328" r:id="rId20"/>
    <p:sldId id="332" r:id="rId21"/>
    <p:sldId id="333" r:id="rId22"/>
    <p:sldId id="334" r:id="rId23"/>
    <p:sldId id="335" r:id="rId24"/>
    <p:sldId id="329" r:id="rId25"/>
    <p:sldId id="330" r:id="rId26"/>
    <p:sldId id="343" r:id="rId27"/>
    <p:sldId id="331" r:id="rId28"/>
    <p:sldId id="33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FF"/>
    <a:srgbClr val="FFFF66"/>
    <a:srgbClr val="FF6699"/>
    <a:srgbClr val="F3C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3EC340-993A-4F31-9F3D-19E33EBE085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DCAEB6B-05E2-42B3-9778-50B8369BDA12}">
      <dgm:prSet custT="1"/>
      <dgm:spPr/>
      <dgm:t>
        <a:bodyPr/>
        <a:lstStyle/>
        <a:p>
          <a:pPr algn="ctr"/>
          <a:r>
            <a:rPr lang="ru-RU" sz="2800" b="1" dirty="0" smtClean="0"/>
            <a:t>Цели и задачи </a:t>
          </a:r>
          <a:r>
            <a:rPr lang="ru-RU" sz="2800" b="1" dirty="0" err="1" smtClean="0"/>
            <a:t>ПМПк</a:t>
          </a:r>
          <a:endParaRPr lang="ru-RU" sz="2800" b="1" dirty="0"/>
        </a:p>
      </dgm:t>
    </dgm:pt>
    <dgm:pt modelId="{E602248E-F465-4944-835A-075E9B92A8D3}" type="parTrans" cxnId="{F98066AB-3AD6-465F-9C20-336E2BBF308C}">
      <dgm:prSet/>
      <dgm:spPr/>
      <dgm:t>
        <a:bodyPr/>
        <a:lstStyle/>
        <a:p>
          <a:endParaRPr lang="ru-RU"/>
        </a:p>
      </dgm:t>
    </dgm:pt>
    <dgm:pt modelId="{26B8771B-6183-465D-98F4-FE638B3D2F5D}" type="sibTrans" cxnId="{F98066AB-3AD6-465F-9C20-336E2BBF308C}">
      <dgm:prSet/>
      <dgm:spPr/>
      <dgm:t>
        <a:bodyPr/>
        <a:lstStyle/>
        <a:p>
          <a:endParaRPr lang="ru-RU"/>
        </a:p>
      </dgm:t>
    </dgm:pt>
    <dgm:pt modelId="{DCD5AC6F-F357-41BE-85A3-66C24DF31D10}">
      <dgm:prSet custT="1"/>
      <dgm:spPr/>
      <dgm:t>
        <a:bodyPr/>
        <a:lstStyle/>
        <a:p>
          <a:r>
            <a:rPr lang="ru-RU" sz="2400" dirty="0" smtClean="0"/>
            <a:t>Основная цель </a:t>
          </a:r>
          <a:r>
            <a:rPr lang="ru-RU" sz="2400" dirty="0" err="1" smtClean="0"/>
            <a:t>ПМПк</a:t>
          </a:r>
          <a:r>
            <a:rPr lang="ru-RU" sz="2400" dirty="0" smtClean="0"/>
            <a:t> обеспечение в дошкольном образовательном учреждении </a:t>
          </a:r>
          <a:r>
            <a:rPr lang="ru-RU" sz="2400" dirty="0" err="1" smtClean="0"/>
            <a:t>диагностико-коррекционного</a:t>
          </a:r>
          <a:r>
            <a:rPr lang="ru-RU" sz="2400" dirty="0" smtClean="0"/>
            <a:t> </a:t>
          </a:r>
          <a:r>
            <a:rPr lang="ru-RU" sz="2400" dirty="0" err="1" smtClean="0"/>
            <a:t>психолого-медико-педагогического</a:t>
          </a:r>
          <a:r>
            <a:rPr lang="ru-RU" sz="2400" dirty="0" smtClean="0"/>
            <a:t> сопровождения детей и создание условий для их обучения и воспитания.</a:t>
          </a:r>
          <a:endParaRPr lang="ru-RU" sz="2400" dirty="0"/>
        </a:p>
      </dgm:t>
    </dgm:pt>
    <dgm:pt modelId="{1B8CE884-4155-41F4-8D6F-F19C37B6D88C}" type="parTrans" cxnId="{F9F9AEDC-143E-43FA-8C54-AAEE10388DA6}">
      <dgm:prSet/>
      <dgm:spPr/>
      <dgm:t>
        <a:bodyPr/>
        <a:lstStyle/>
        <a:p>
          <a:endParaRPr lang="ru-RU"/>
        </a:p>
      </dgm:t>
    </dgm:pt>
    <dgm:pt modelId="{F18AB2CE-0608-4ECC-A2CE-93F6F910CFE9}" type="sibTrans" cxnId="{F9F9AEDC-143E-43FA-8C54-AAEE10388DA6}">
      <dgm:prSet/>
      <dgm:spPr/>
      <dgm:t>
        <a:bodyPr/>
        <a:lstStyle/>
        <a:p>
          <a:endParaRPr lang="ru-RU"/>
        </a:p>
      </dgm:t>
    </dgm:pt>
    <dgm:pt modelId="{33F193F6-9140-4F5F-94AA-A59A71320797}" type="pres">
      <dgm:prSet presAssocID="{063EC340-993A-4F31-9F3D-19E33EBE08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C2D27B-96C2-47C3-BA7B-4F9AD3E94D92}" type="pres">
      <dgm:prSet presAssocID="{ADCAEB6B-05E2-42B3-9778-50B8369BDA12}" presName="parentText" presStyleLbl="node1" presStyleIdx="0" presStyleCnt="2" custScaleY="31215" custLinFactY="-279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AD1F3-4AE8-454A-87E3-061AFCEAA97D}" type="pres">
      <dgm:prSet presAssocID="{26B8771B-6183-465D-98F4-FE638B3D2F5D}" presName="spacer" presStyleCnt="0"/>
      <dgm:spPr/>
    </dgm:pt>
    <dgm:pt modelId="{E5543C7B-7019-4106-A056-D7DFD1F2DEA8}" type="pres">
      <dgm:prSet presAssocID="{DCD5AC6F-F357-41BE-85A3-66C24DF31D10}" presName="parentText" presStyleLbl="node1" presStyleIdx="1" presStyleCnt="2" custLinFactY="-48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B6D36-C83F-444D-A531-1466C998DCB8}" type="presOf" srcId="{ADCAEB6B-05E2-42B3-9778-50B8369BDA12}" destId="{C0C2D27B-96C2-47C3-BA7B-4F9AD3E94D92}" srcOrd="0" destOrd="0" presId="urn:microsoft.com/office/officeart/2005/8/layout/vList2"/>
    <dgm:cxn modelId="{F9F9AEDC-143E-43FA-8C54-AAEE10388DA6}" srcId="{063EC340-993A-4F31-9F3D-19E33EBE0851}" destId="{DCD5AC6F-F357-41BE-85A3-66C24DF31D10}" srcOrd="1" destOrd="0" parTransId="{1B8CE884-4155-41F4-8D6F-F19C37B6D88C}" sibTransId="{F18AB2CE-0608-4ECC-A2CE-93F6F910CFE9}"/>
    <dgm:cxn modelId="{37BF0AAB-3AFB-4B1A-98A3-28DADA4BC052}" type="presOf" srcId="{063EC340-993A-4F31-9F3D-19E33EBE0851}" destId="{33F193F6-9140-4F5F-94AA-A59A71320797}" srcOrd="0" destOrd="0" presId="urn:microsoft.com/office/officeart/2005/8/layout/vList2"/>
    <dgm:cxn modelId="{78DA0709-C793-406D-8FC7-34315E12487B}" type="presOf" srcId="{DCD5AC6F-F357-41BE-85A3-66C24DF31D10}" destId="{E5543C7B-7019-4106-A056-D7DFD1F2DEA8}" srcOrd="0" destOrd="0" presId="urn:microsoft.com/office/officeart/2005/8/layout/vList2"/>
    <dgm:cxn modelId="{F98066AB-3AD6-465F-9C20-336E2BBF308C}" srcId="{063EC340-993A-4F31-9F3D-19E33EBE0851}" destId="{ADCAEB6B-05E2-42B3-9778-50B8369BDA12}" srcOrd="0" destOrd="0" parTransId="{E602248E-F465-4944-835A-075E9B92A8D3}" sibTransId="{26B8771B-6183-465D-98F4-FE638B3D2F5D}"/>
    <dgm:cxn modelId="{DF6359E5-B7F0-4272-8793-895AF09964D1}" type="presParOf" srcId="{33F193F6-9140-4F5F-94AA-A59A71320797}" destId="{C0C2D27B-96C2-47C3-BA7B-4F9AD3E94D92}" srcOrd="0" destOrd="0" presId="urn:microsoft.com/office/officeart/2005/8/layout/vList2"/>
    <dgm:cxn modelId="{04C07279-452A-4236-996E-6D7ADC5384ED}" type="presParOf" srcId="{33F193F6-9140-4F5F-94AA-A59A71320797}" destId="{03DAD1F3-4AE8-454A-87E3-061AFCEAA97D}" srcOrd="1" destOrd="0" presId="urn:microsoft.com/office/officeart/2005/8/layout/vList2"/>
    <dgm:cxn modelId="{0151D5D3-65D9-4AF5-933D-D5A02340C45F}" type="presParOf" srcId="{33F193F6-9140-4F5F-94AA-A59A71320797}" destId="{E5543C7B-7019-4106-A056-D7DFD1F2DE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222CF-5EB8-4500-9DAA-537AD11ECBCA}" type="doc">
      <dgm:prSet loTypeId="urn:microsoft.com/office/officeart/2005/8/layout/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A133EA0-FF20-42F2-9F2A-25411C74A18F}">
      <dgm:prSet phldrT="[Текст]"/>
      <dgm:spPr/>
      <dgm:t>
        <a:bodyPr/>
        <a:lstStyle/>
        <a:p>
          <a:r>
            <a:rPr lang="ru-RU" dirty="0" smtClean="0"/>
            <a:t>Наличие узких специалистов</a:t>
          </a:r>
          <a:endParaRPr lang="ru-RU" dirty="0"/>
        </a:p>
      </dgm:t>
    </dgm:pt>
    <dgm:pt modelId="{AA91B213-973D-48CD-A7FF-68FBD60446B8}" type="parTrans" cxnId="{8D1E4C73-9CE5-4C70-8F4D-E7D97AB882C8}">
      <dgm:prSet/>
      <dgm:spPr/>
      <dgm:t>
        <a:bodyPr/>
        <a:lstStyle/>
        <a:p>
          <a:endParaRPr lang="ru-RU"/>
        </a:p>
      </dgm:t>
    </dgm:pt>
    <dgm:pt modelId="{40FA7401-DD83-41E1-B194-BC6A74A9F7E0}" type="sibTrans" cxnId="{8D1E4C73-9CE5-4C70-8F4D-E7D97AB882C8}">
      <dgm:prSet/>
      <dgm:spPr/>
      <dgm:t>
        <a:bodyPr/>
        <a:lstStyle/>
        <a:p>
          <a:endParaRPr lang="ru-RU"/>
        </a:p>
      </dgm:t>
    </dgm:pt>
    <dgm:pt modelId="{7297FF28-7095-4AC3-AEA2-AD51B111D52B}">
      <dgm:prSet phldrT="[Текст]"/>
      <dgm:spPr/>
      <dgm:t>
        <a:bodyPr/>
        <a:lstStyle/>
        <a:p>
          <a:r>
            <a:rPr lang="ru-RU" dirty="0" smtClean="0"/>
            <a:t>Приказ заведующего МДОУ о создании </a:t>
          </a:r>
          <a:r>
            <a:rPr lang="ru-RU" dirty="0" err="1" smtClean="0"/>
            <a:t>ПМПк</a:t>
          </a:r>
          <a:endParaRPr lang="ru-RU" dirty="0"/>
        </a:p>
      </dgm:t>
    </dgm:pt>
    <dgm:pt modelId="{3661D3DD-7B16-43BA-B108-9F067E3A0F5B}" type="parTrans" cxnId="{279622E1-D48B-4D06-BAB3-95364FC7AB90}">
      <dgm:prSet/>
      <dgm:spPr/>
      <dgm:t>
        <a:bodyPr/>
        <a:lstStyle/>
        <a:p>
          <a:endParaRPr lang="ru-RU"/>
        </a:p>
      </dgm:t>
    </dgm:pt>
    <dgm:pt modelId="{9905688B-C6D2-45AA-B44A-6C4488F83A1E}" type="sibTrans" cxnId="{279622E1-D48B-4D06-BAB3-95364FC7AB90}">
      <dgm:prSet/>
      <dgm:spPr/>
      <dgm:t>
        <a:bodyPr/>
        <a:lstStyle/>
        <a:p>
          <a:endParaRPr lang="ru-RU"/>
        </a:p>
      </dgm:t>
    </dgm:pt>
    <dgm:pt modelId="{4D1A6A4E-ADD1-4902-A4E1-B0BC9C3341A8}">
      <dgm:prSet phldrT="[Текст]"/>
      <dgm:spPr/>
      <dgm:t>
        <a:bodyPr/>
        <a:lstStyle/>
        <a:p>
          <a:r>
            <a:rPr lang="ru-RU" dirty="0" smtClean="0"/>
            <a:t>Начало деятельности</a:t>
          </a:r>
          <a:endParaRPr lang="ru-RU" dirty="0"/>
        </a:p>
      </dgm:t>
    </dgm:pt>
    <dgm:pt modelId="{5246A726-C1CE-4412-87BF-337892609744}" type="parTrans" cxnId="{A25D1826-1BB6-41F1-ABC8-9F0959F5DDED}">
      <dgm:prSet/>
      <dgm:spPr/>
      <dgm:t>
        <a:bodyPr/>
        <a:lstStyle/>
        <a:p>
          <a:endParaRPr lang="ru-RU"/>
        </a:p>
      </dgm:t>
    </dgm:pt>
    <dgm:pt modelId="{33575E10-57AF-45B9-AA38-B0B4C74E9D67}" type="sibTrans" cxnId="{A25D1826-1BB6-41F1-ABC8-9F0959F5DDED}">
      <dgm:prSet/>
      <dgm:spPr/>
      <dgm:t>
        <a:bodyPr/>
        <a:lstStyle/>
        <a:p>
          <a:endParaRPr lang="ru-RU"/>
        </a:p>
      </dgm:t>
    </dgm:pt>
    <dgm:pt modelId="{D1E8E6CD-4B30-4313-9308-5FF243300658}" type="pres">
      <dgm:prSet presAssocID="{4CF222CF-5EB8-4500-9DAA-537AD11ECB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21F962-AE7B-47FA-B4A5-A8ED4ECC1ECA}" type="pres">
      <dgm:prSet presAssocID="{4D1A6A4E-ADD1-4902-A4E1-B0BC9C3341A8}" presName="boxAndChildren" presStyleCnt="0"/>
      <dgm:spPr/>
    </dgm:pt>
    <dgm:pt modelId="{9AFCF352-F03A-4ADD-818C-A7B8A289FBC9}" type="pres">
      <dgm:prSet presAssocID="{4D1A6A4E-ADD1-4902-A4E1-B0BC9C3341A8}" presName="parentTextBox" presStyleLbl="node1" presStyleIdx="0" presStyleCnt="3"/>
      <dgm:spPr/>
      <dgm:t>
        <a:bodyPr/>
        <a:lstStyle/>
        <a:p>
          <a:endParaRPr lang="ru-RU"/>
        </a:p>
      </dgm:t>
    </dgm:pt>
    <dgm:pt modelId="{A82AE107-33B5-4D54-84E7-713F25210891}" type="pres">
      <dgm:prSet presAssocID="{9905688B-C6D2-45AA-B44A-6C4488F83A1E}" presName="sp" presStyleCnt="0"/>
      <dgm:spPr/>
    </dgm:pt>
    <dgm:pt modelId="{5F92DC79-B2DA-4100-9E41-AB59851B82DB}" type="pres">
      <dgm:prSet presAssocID="{7297FF28-7095-4AC3-AEA2-AD51B111D52B}" presName="arrowAndChildren" presStyleCnt="0"/>
      <dgm:spPr/>
    </dgm:pt>
    <dgm:pt modelId="{47C5EBF2-4765-4102-B8A6-AB2EE57C4AEA}" type="pres">
      <dgm:prSet presAssocID="{7297FF28-7095-4AC3-AEA2-AD51B111D52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ACBF032-0356-4D38-9A55-95A4E146320E}" type="pres">
      <dgm:prSet presAssocID="{40FA7401-DD83-41E1-B194-BC6A74A9F7E0}" presName="sp" presStyleCnt="0"/>
      <dgm:spPr/>
    </dgm:pt>
    <dgm:pt modelId="{97DFABB2-B531-4380-A14D-48060FB21E78}" type="pres">
      <dgm:prSet presAssocID="{0A133EA0-FF20-42F2-9F2A-25411C74A18F}" presName="arrowAndChildren" presStyleCnt="0"/>
      <dgm:spPr/>
    </dgm:pt>
    <dgm:pt modelId="{58E69C5E-3560-46BB-8E00-6484C5E2F122}" type="pres">
      <dgm:prSet presAssocID="{0A133EA0-FF20-42F2-9F2A-25411C74A18F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CE692A1-24C8-4260-B0AB-40D1F79FCF03}" type="presOf" srcId="{0A133EA0-FF20-42F2-9F2A-25411C74A18F}" destId="{58E69C5E-3560-46BB-8E00-6484C5E2F122}" srcOrd="0" destOrd="0" presId="urn:microsoft.com/office/officeart/2005/8/layout/process4"/>
    <dgm:cxn modelId="{A25D1826-1BB6-41F1-ABC8-9F0959F5DDED}" srcId="{4CF222CF-5EB8-4500-9DAA-537AD11ECBCA}" destId="{4D1A6A4E-ADD1-4902-A4E1-B0BC9C3341A8}" srcOrd="2" destOrd="0" parTransId="{5246A726-C1CE-4412-87BF-337892609744}" sibTransId="{33575E10-57AF-45B9-AA38-B0B4C74E9D67}"/>
    <dgm:cxn modelId="{279622E1-D48B-4D06-BAB3-95364FC7AB90}" srcId="{4CF222CF-5EB8-4500-9DAA-537AD11ECBCA}" destId="{7297FF28-7095-4AC3-AEA2-AD51B111D52B}" srcOrd="1" destOrd="0" parTransId="{3661D3DD-7B16-43BA-B108-9F067E3A0F5B}" sibTransId="{9905688B-C6D2-45AA-B44A-6C4488F83A1E}"/>
    <dgm:cxn modelId="{DBB81631-B57F-4C09-BD2A-FDB330A737D1}" type="presOf" srcId="{4D1A6A4E-ADD1-4902-A4E1-B0BC9C3341A8}" destId="{9AFCF352-F03A-4ADD-818C-A7B8A289FBC9}" srcOrd="0" destOrd="0" presId="urn:microsoft.com/office/officeart/2005/8/layout/process4"/>
    <dgm:cxn modelId="{386F6461-7B6A-48D8-8423-327B19C3378C}" type="presOf" srcId="{7297FF28-7095-4AC3-AEA2-AD51B111D52B}" destId="{47C5EBF2-4765-4102-B8A6-AB2EE57C4AEA}" srcOrd="0" destOrd="0" presId="urn:microsoft.com/office/officeart/2005/8/layout/process4"/>
    <dgm:cxn modelId="{A9EC5606-9A35-4EBC-85BA-DD11F214A6F5}" type="presOf" srcId="{4CF222CF-5EB8-4500-9DAA-537AD11ECBCA}" destId="{D1E8E6CD-4B30-4313-9308-5FF243300658}" srcOrd="0" destOrd="0" presId="urn:microsoft.com/office/officeart/2005/8/layout/process4"/>
    <dgm:cxn modelId="{8D1E4C73-9CE5-4C70-8F4D-E7D97AB882C8}" srcId="{4CF222CF-5EB8-4500-9DAA-537AD11ECBCA}" destId="{0A133EA0-FF20-42F2-9F2A-25411C74A18F}" srcOrd="0" destOrd="0" parTransId="{AA91B213-973D-48CD-A7FF-68FBD60446B8}" sibTransId="{40FA7401-DD83-41E1-B194-BC6A74A9F7E0}"/>
    <dgm:cxn modelId="{0AB811BA-06E0-446A-BDBF-DA234B1F87DD}" type="presParOf" srcId="{D1E8E6CD-4B30-4313-9308-5FF243300658}" destId="{5D21F962-AE7B-47FA-B4A5-A8ED4ECC1ECA}" srcOrd="0" destOrd="0" presId="urn:microsoft.com/office/officeart/2005/8/layout/process4"/>
    <dgm:cxn modelId="{2EFDAD3F-6ECC-4973-AB44-9418BA9A7BB3}" type="presParOf" srcId="{5D21F962-AE7B-47FA-B4A5-A8ED4ECC1ECA}" destId="{9AFCF352-F03A-4ADD-818C-A7B8A289FBC9}" srcOrd="0" destOrd="0" presId="urn:microsoft.com/office/officeart/2005/8/layout/process4"/>
    <dgm:cxn modelId="{ED41B09D-821C-4889-9E82-2688E42A41C8}" type="presParOf" srcId="{D1E8E6CD-4B30-4313-9308-5FF243300658}" destId="{A82AE107-33B5-4D54-84E7-713F25210891}" srcOrd="1" destOrd="0" presId="urn:microsoft.com/office/officeart/2005/8/layout/process4"/>
    <dgm:cxn modelId="{CD3EA566-6798-4744-92CC-66C506F76E9B}" type="presParOf" srcId="{D1E8E6CD-4B30-4313-9308-5FF243300658}" destId="{5F92DC79-B2DA-4100-9E41-AB59851B82DB}" srcOrd="2" destOrd="0" presId="urn:microsoft.com/office/officeart/2005/8/layout/process4"/>
    <dgm:cxn modelId="{BA890615-737E-48BD-93CA-EA4991790B8B}" type="presParOf" srcId="{5F92DC79-B2DA-4100-9E41-AB59851B82DB}" destId="{47C5EBF2-4765-4102-B8A6-AB2EE57C4AEA}" srcOrd="0" destOrd="0" presId="urn:microsoft.com/office/officeart/2005/8/layout/process4"/>
    <dgm:cxn modelId="{F8C23075-4660-4042-9A29-1292F74648E7}" type="presParOf" srcId="{D1E8E6CD-4B30-4313-9308-5FF243300658}" destId="{3ACBF032-0356-4D38-9A55-95A4E146320E}" srcOrd="3" destOrd="0" presId="urn:microsoft.com/office/officeart/2005/8/layout/process4"/>
    <dgm:cxn modelId="{8EA42574-8A6B-41C8-A36E-512634668CDF}" type="presParOf" srcId="{D1E8E6CD-4B30-4313-9308-5FF243300658}" destId="{97DFABB2-B531-4380-A14D-48060FB21E78}" srcOrd="4" destOrd="0" presId="urn:microsoft.com/office/officeart/2005/8/layout/process4"/>
    <dgm:cxn modelId="{2D14D828-4FB3-4D07-8341-04287D9C4B1A}" type="presParOf" srcId="{97DFABB2-B531-4380-A14D-48060FB21E78}" destId="{58E69C5E-3560-46BB-8E00-6484C5E2F12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F16DBC-DDCF-47F8-B33F-2B407AF036D3}" type="doc">
      <dgm:prSet loTypeId="urn:microsoft.com/office/officeart/2005/8/layout/funnel1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F733BCF-0587-4DFE-8573-FCE2E160E99D}">
      <dgm:prSet phldrT="[Текст]" custT="1"/>
      <dgm:spPr/>
      <dgm:t>
        <a:bodyPr/>
        <a:lstStyle/>
        <a:p>
          <a:r>
            <a:rPr lang="ru-RU" sz="2400" b="1" dirty="0" smtClean="0"/>
            <a:t>Инициатива родителей</a:t>
          </a:r>
        </a:p>
        <a:p>
          <a:r>
            <a:rPr lang="ru-RU" sz="2400" b="1" dirty="0" smtClean="0"/>
            <a:t>(законных представителей)</a:t>
          </a:r>
          <a:endParaRPr lang="ru-RU" sz="2400" b="1" dirty="0"/>
        </a:p>
      </dgm:t>
    </dgm:pt>
    <dgm:pt modelId="{5C2DCB6A-638F-4E1E-A97F-0BEBD34496BF}" type="parTrans" cxnId="{5E38CBDF-4ADF-45F3-BEF9-92CF36F9FF7B}">
      <dgm:prSet/>
      <dgm:spPr/>
      <dgm:t>
        <a:bodyPr/>
        <a:lstStyle/>
        <a:p>
          <a:endParaRPr lang="ru-RU"/>
        </a:p>
      </dgm:t>
    </dgm:pt>
    <dgm:pt modelId="{861AF14E-47BE-4E9E-A77E-E506D519792A}" type="sibTrans" cxnId="{5E38CBDF-4ADF-45F3-BEF9-92CF36F9FF7B}">
      <dgm:prSet/>
      <dgm:spPr/>
      <dgm:t>
        <a:bodyPr/>
        <a:lstStyle/>
        <a:p>
          <a:endParaRPr lang="ru-RU"/>
        </a:p>
      </dgm:t>
    </dgm:pt>
    <dgm:pt modelId="{87ACC487-C712-4544-8209-F5642242D9C5}">
      <dgm:prSet phldrT="[Текст]" custT="1"/>
      <dgm:spPr/>
      <dgm:t>
        <a:bodyPr/>
        <a:lstStyle/>
        <a:p>
          <a:r>
            <a:rPr lang="ru-RU" sz="2400" b="1" dirty="0" smtClean="0"/>
            <a:t>Инициатива педагогов, узких специалистов</a:t>
          </a:r>
        </a:p>
        <a:p>
          <a:r>
            <a:rPr lang="ru-RU" sz="2400" b="1" dirty="0" smtClean="0"/>
            <a:t>(с согласия родителей)</a:t>
          </a:r>
          <a:endParaRPr lang="ru-RU" sz="2400" b="1" dirty="0"/>
        </a:p>
      </dgm:t>
    </dgm:pt>
    <dgm:pt modelId="{00168044-205C-4F59-B9A6-7EF651400900}" type="parTrans" cxnId="{49F06885-4551-488D-9799-DC1777AA5282}">
      <dgm:prSet/>
      <dgm:spPr/>
      <dgm:t>
        <a:bodyPr/>
        <a:lstStyle/>
        <a:p>
          <a:endParaRPr lang="ru-RU"/>
        </a:p>
      </dgm:t>
    </dgm:pt>
    <dgm:pt modelId="{CA1D7DA0-A68D-4373-84D5-A0B7A9CA803E}" type="sibTrans" cxnId="{49F06885-4551-488D-9799-DC1777AA5282}">
      <dgm:prSet/>
      <dgm:spPr/>
      <dgm:t>
        <a:bodyPr/>
        <a:lstStyle/>
        <a:p>
          <a:endParaRPr lang="ru-RU"/>
        </a:p>
      </dgm:t>
    </dgm:pt>
    <dgm:pt modelId="{606037CC-F401-4CD4-8E69-094420667E15}">
      <dgm:prSet phldrT="[Текст]" custT="1"/>
      <dgm:spPr/>
      <dgm:t>
        <a:bodyPr/>
        <a:lstStyle/>
        <a:p>
          <a:r>
            <a:rPr lang="ru-RU" sz="3200" b="1" dirty="0" smtClean="0"/>
            <a:t>Заседание </a:t>
          </a:r>
          <a:r>
            <a:rPr lang="ru-RU" sz="3200" b="1" dirty="0" err="1" smtClean="0"/>
            <a:t>ПМПконсилиума</a:t>
          </a:r>
          <a:endParaRPr lang="ru-RU" sz="3200" b="1" dirty="0" smtClean="0"/>
        </a:p>
        <a:p>
          <a:endParaRPr lang="ru-RU" sz="2000" b="1" dirty="0"/>
        </a:p>
      </dgm:t>
    </dgm:pt>
    <dgm:pt modelId="{C12D915C-F973-4386-8695-D26F29422FD5}" type="parTrans" cxnId="{E895E900-65F6-4ADB-AC55-5102144F853A}">
      <dgm:prSet/>
      <dgm:spPr/>
      <dgm:t>
        <a:bodyPr/>
        <a:lstStyle/>
        <a:p>
          <a:endParaRPr lang="ru-RU"/>
        </a:p>
      </dgm:t>
    </dgm:pt>
    <dgm:pt modelId="{3C0E14BD-815F-4A36-9189-589E6C6A5F8E}" type="sibTrans" cxnId="{E895E900-65F6-4ADB-AC55-5102144F853A}">
      <dgm:prSet/>
      <dgm:spPr/>
      <dgm:t>
        <a:bodyPr/>
        <a:lstStyle/>
        <a:p>
          <a:endParaRPr lang="ru-RU"/>
        </a:p>
      </dgm:t>
    </dgm:pt>
    <dgm:pt modelId="{2D363FCE-B0E3-42CA-AA0D-B4906BFD7A22}" type="pres">
      <dgm:prSet presAssocID="{94F16DBC-DDCF-47F8-B33F-2B407AF036D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4845C5-152B-41DA-AA90-8A842D2CF322}" type="pres">
      <dgm:prSet presAssocID="{94F16DBC-DDCF-47F8-B33F-2B407AF036D3}" presName="ellipse" presStyleLbl="trBgShp" presStyleIdx="0" presStyleCnt="1" custLinFactNeighborX="-1490" custLinFactNeighborY="-30081"/>
      <dgm:spPr/>
    </dgm:pt>
    <dgm:pt modelId="{DF8BB08A-98BC-4EA5-B7D0-58ACCC71C664}" type="pres">
      <dgm:prSet presAssocID="{94F16DBC-DDCF-47F8-B33F-2B407AF036D3}" presName="arrow1" presStyleLbl="fgShp" presStyleIdx="0" presStyleCnt="1" custScaleY="312645" custLinFactY="-100000" custLinFactNeighborX="-6986" custLinFactNeighborY="-119178"/>
      <dgm:spPr/>
    </dgm:pt>
    <dgm:pt modelId="{E8DA893A-0411-4AA1-BE24-0AE4C3EB1337}" type="pres">
      <dgm:prSet presAssocID="{94F16DBC-DDCF-47F8-B33F-2B407AF036D3}" presName="rectangle" presStyleLbl="revTx" presStyleIdx="0" presStyleCnt="1" custScaleX="315795" custLinFactNeighborX="-93" custLinFactNeighborY="-48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89DE4-E9C5-4C0F-9F4B-B70591C06E8E}" type="pres">
      <dgm:prSet presAssocID="{87ACC487-C712-4544-8209-F5642242D9C5}" presName="item1" presStyleLbl="node1" presStyleIdx="0" presStyleCnt="2" custScaleX="347682" custLinFactX="7384" custLinFactY="-1070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99BD6-B731-4F1D-B7DD-B957F57EB821}" type="pres">
      <dgm:prSet presAssocID="{606037CC-F401-4CD4-8E69-094420667E15}" presName="item2" presStyleLbl="node1" presStyleIdx="1" presStyleCnt="2" custScaleX="273508" custScaleY="133790" custLinFactX="-2431" custLinFactNeighborX="-100000" custLinFactNeighborY="-40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42218-CE56-404C-B7F9-28F7963CDB56}" type="pres">
      <dgm:prSet presAssocID="{94F16DBC-DDCF-47F8-B33F-2B407AF036D3}" presName="funnel" presStyleLbl="trAlignAcc1" presStyleIdx="0" presStyleCnt="1" custScaleX="156845" custScaleY="78872" custLinFactNeighborX="-2204" custLinFactNeighborY="783"/>
      <dgm:spPr/>
    </dgm:pt>
  </dgm:ptLst>
  <dgm:cxnLst>
    <dgm:cxn modelId="{E895E900-65F6-4ADB-AC55-5102144F853A}" srcId="{94F16DBC-DDCF-47F8-B33F-2B407AF036D3}" destId="{606037CC-F401-4CD4-8E69-094420667E15}" srcOrd="2" destOrd="0" parTransId="{C12D915C-F973-4386-8695-D26F29422FD5}" sibTransId="{3C0E14BD-815F-4A36-9189-589E6C6A5F8E}"/>
    <dgm:cxn modelId="{44BA762A-A1F1-47D4-A504-AF12F22C0991}" type="presOf" srcId="{94F16DBC-DDCF-47F8-B33F-2B407AF036D3}" destId="{2D363FCE-B0E3-42CA-AA0D-B4906BFD7A22}" srcOrd="0" destOrd="0" presId="urn:microsoft.com/office/officeart/2005/8/layout/funnel1"/>
    <dgm:cxn modelId="{1B9C04C9-A2CA-4D64-B636-F593D712F598}" type="presOf" srcId="{606037CC-F401-4CD4-8E69-094420667E15}" destId="{E8DA893A-0411-4AA1-BE24-0AE4C3EB1337}" srcOrd="0" destOrd="0" presId="urn:microsoft.com/office/officeart/2005/8/layout/funnel1"/>
    <dgm:cxn modelId="{72B2FB35-91DC-4D84-B1AE-A6CCDC329628}" type="presOf" srcId="{87ACC487-C712-4544-8209-F5642242D9C5}" destId="{6AE89DE4-E9C5-4C0F-9F4B-B70591C06E8E}" srcOrd="0" destOrd="0" presId="urn:microsoft.com/office/officeart/2005/8/layout/funnel1"/>
    <dgm:cxn modelId="{47918CC7-D591-4392-B4FF-26B3A6D9479D}" type="presOf" srcId="{6F733BCF-0587-4DFE-8573-FCE2E160E99D}" destId="{C1199BD6-B731-4F1D-B7DD-B957F57EB821}" srcOrd="0" destOrd="0" presId="urn:microsoft.com/office/officeart/2005/8/layout/funnel1"/>
    <dgm:cxn modelId="{5E38CBDF-4ADF-45F3-BEF9-92CF36F9FF7B}" srcId="{94F16DBC-DDCF-47F8-B33F-2B407AF036D3}" destId="{6F733BCF-0587-4DFE-8573-FCE2E160E99D}" srcOrd="0" destOrd="0" parTransId="{5C2DCB6A-638F-4E1E-A97F-0BEBD34496BF}" sibTransId="{861AF14E-47BE-4E9E-A77E-E506D519792A}"/>
    <dgm:cxn modelId="{49F06885-4551-488D-9799-DC1777AA5282}" srcId="{94F16DBC-DDCF-47F8-B33F-2B407AF036D3}" destId="{87ACC487-C712-4544-8209-F5642242D9C5}" srcOrd="1" destOrd="0" parTransId="{00168044-205C-4F59-B9A6-7EF651400900}" sibTransId="{CA1D7DA0-A68D-4373-84D5-A0B7A9CA803E}"/>
    <dgm:cxn modelId="{5A3BDE4C-E497-4275-91AB-9B69C6C20294}" type="presParOf" srcId="{2D363FCE-B0E3-42CA-AA0D-B4906BFD7A22}" destId="{564845C5-152B-41DA-AA90-8A842D2CF322}" srcOrd="0" destOrd="0" presId="urn:microsoft.com/office/officeart/2005/8/layout/funnel1"/>
    <dgm:cxn modelId="{7D3F58DD-1478-4E51-B216-03A4ACB02843}" type="presParOf" srcId="{2D363FCE-B0E3-42CA-AA0D-B4906BFD7A22}" destId="{DF8BB08A-98BC-4EA5-B7D0-58ACCC71C664}" srcOrd="1" destOrd="0" presId="urn:microsoft.com/office/officeart/2005/8/layout/funnel1"/>
    <dgm:cxn modelId="{8DC659E6-5F95-4607-8B77-2EB93B99141A}" type="presParOf" srcId="{2D363FCE-B0E3-42CA-AA0D-B4906BFD7A22}" destId="{E8DA893A-0411-4AA1-BE24-0AE4C3EB1337}" srcOrd="2" destOrd="0" presId="urn:microsoft.com/office/officeart/2005/8/layout/funnel1"/>
    <dgm:cxn modelId="{78733011-03DD-47A8-A0C7-F88C4D13F6A8}" type="presParOf" srcId="{2D363FCE-B0E3-42CA-AA0D-B4906BFD7A22}" destId="{6AE89DE4-E9C5-4C0F-9F4B-B70591C06E8E}" srcOrd="3" destOrd="0" presId="urn:microsoft.com/office/officeart/2005/8/layout/funnel1"/>
    <dgm:cxn modelId="{5100CF20-F92C-4AD4-A3E9-363E1B7E1570}" type="presParOf" srcId="{2D363FCE-B0E3-42CA-AA0D-B4906BFD7A22}" destId="{C1199BD6-B731-4F1D-B7DD-B957F57EB821}" srcOrd="4" destOrd="0" presId="urn:microsoft.com/office/officeart/2005/8/layout/funnel1"/>
    <dgm:cxn modelId="{EE39595E-833E-475F-8D72-E770BB3987D0}" type="presParOf" srcId="{2D363FCE-B0E3-42CA-AA0D-B4906BFD7A22}" destId="{3C242218-CE56-404C-B7F9-28F7963CDB56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175B19-0AC4-4540-8EDD-D0F47A8A68F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D9F0D8D-52CD-4DB6-BCC2-8ABD0542F383}">
      <dgm:prSet phldrT="[Текст]"/>
      <dgm:spPr/>
      <dgm:t>
        <a:bodyPr/>
        <a:lstStyle/>
        <a:p>
          <a:r>
            <a:rPr lang="ru-RU" b="1" dirty="0" smtClean="0"/>
            <a:t>Плановый </a:t>
          </a:r>
          <a:r>
            <a:rPr lang="ru-RU" b="1" dirty="0" err="1" smtClean="0"/>
            <a:t>ПМПк</a:t>
          </a:r>
          <a:endParaRPr lang="ru-RU" b="1" dirty="0"/>
        </a:p>
      </dgm:t>
    </dgm:pt>
    <dgm:pt modelId="{FDBAF193-E4D8-4855-A058-101DBEB43FF6}" type="parTrans" cxnId="{948B0FEF-9905-4BA8-AB90-4C2EA7034E5F}">
      <dgm:prSet/>
      <dgm:spPr/>
      <dgm:t>
        <a:bodyPr/>
        <a:lstStyle/>
        <a:p>
          <a:endParaRPr lang="ru-RU"/>
        </a:p>
      </dgm:t>
    </dgm:pt>
    <dgm:pt modelId="{7470CF2C-C0C6-466C-ADA1-A6B67B79F5A9}" type="sibTrans" cxnId="{948B0FEF-9905-4BA8-AB90-4C2EA7034E5F}">
      <dgm:prSet/>
      <dgm:spPr/>
      <dgm:t>
        <a:bodyPr/>
        <a:lstStyle/>
        <a:p>
          <a:endParaRPr lang="ru-RU"/>
        </a:p>
      </dgm:t>
    </dgm:pt>
    <dgm:pt modelId="{8CEB2A6B-BD76-47E2-9DC8-99857435B519}">
      <dgm:prSet phldrT="[Текст]"/>
      <dgm:spPr/>
      <dgm:t>
        <a:bodyPr/>
        <a:lstStyle/>
        <a:p>
          <a:r>
            <a:rPr lang="ru-RU" b="1" dirty="0" smtClean="0"/>
            <a:t>Внеплановый </a:t>
          </a:r>
          <a:r>
            <a:rPr lang="ru-RU" b="1" dirty="0" err="1" smtClean="0"/>
            <a:t>ПМПк</a:t>
          </a:r>
          <a:endParaRPr lang="ru-RU" b="1" dirty="0"/>
        </a:p>
      </dgm:t>
    </dgm:pt>
    <dgm:pt modelId="{236CC79F-0CBA-42D4-86A5-626FE84A1969}" type="parTrans" cxnId="{183D2237-C28B-443B-BB50-A6FBD32001C2}">
      <dgm:prSet/>
      <dgm:spPr/>
      <dgm:t>
        <a:bodyPr/>
        <a:lstStyle/>
        <a:p>
          <a:endParaRPr lang="ru-RU"/>
        </a:p>
      </dgm:t>
    </dgm:pt>
    <dgm:pt modelId="{560D6347-2368-416B-9304-3EE2A1E570D4}" type="sibTrans" cxnId="{183D2237-C28B-443B-BB50-A6FBD32001C2}">
      <dgm:prSet/>
      <dgm:spPr/>
      <dgm:t>
        <a:bodyPr/>
        <a:lstStyle/>
        <a:p>
          <a:endParaRPr lang="ru-RU"/>
        </a:p>
      </dgm:t>
    </dgm:pt>
    <dgm:pt modelId="{ACB72843-FA8C-443D-943C-1CD5F91ED2A6}">
      <dgm:prSet custT="1"/>
      <dgm:spPr/>
      <dgm:t>
        <a:bodyPr/>
        <a:lstStyle/>
        <a:p>
          <a:r>
            <a:rPr lang="ru-RU" sz="2000" dirty="0" smtClean="0"/>
            <a:t>Определение путей </a:t>
          </a:r>
          <a:r>
            <a:rPr lang="ru-RU" sz="2000" dirty="0" err="1" smtClean="0"/>
            <a:t>психолого-медико</a:t>
          </a:r>
          <a:r>
            <a:rPr lang="ru-RU" sz="2000" dirty="0" smtClean="0"/>
            <a:t>- педагогического сопровождения детей с ОВЗ, детей-инвалидов;</a:t>
          </a:r>
          <a:endParaRPr lang="ru-RU" sz="2000" dirty="0"/>
        </a:p>
      </dgm:t>
    </dgm:pt>
    <dgm:pt modelId="{E357214A-2387-4620-A626-F783E8BC188A}" type="parTrans" cxnId="{3E69713D-8399-4F52-B580-984A86604E72}">
      <dgm:prSet/>
      <dgm:spPr/>
      <dgm:t>
        <a:bodyPr/>
        <a:lstStyle/>
        <a:p>
          <a:endParaRPr lang="ru-RU"/>
        </a:p>
      </dgm:t>
    </dgm:pt>
    <dgm:pt modelId="{14798CC4-99CC-46FC-B4B9-34417120FFC1}" type="sibTrans" cxnId="{3E69713D-8399-4F52-B580-984A86604E72}">
      <dgm:prSet/>
      <dgm:spPr/>
      <dgm:t>
        <a:bodyPr/>
        <a:lstStyle/>
        <a:p>
          <a:endParaRPr lang="ru-RU"/>
        </a:p>
      </dgm:t>
    </dgm:pt>
    <dgm:pt modelId="{31CE6D4B-52E9-4E29-BD93-0F9FAF1005CA}">
      <dgm:prSet custT="1"/>
      <dgm:spPr/>
      <dgm:t>
        <a:bodyPr/>
        <a:lstStyle/>
        <a:p>
          <a:r>
            <a:rPr lang="ru-RU" sz="2000" dirty="0" smtClean="0"/>
            <a:t>Выработка согласованных решений по определению образовательного маршрута.</a:t>
          </a:r>
          <a:endParaRPr lang="ru-RU" sz="2000" dirty="0"/>
        </a:p>
      </dgm:t>
    </dgm:pt>
    <dgm:pt modelId="{9F615E87-73CC-47E9-945F-E12F6BA77C65}" type="parTrans" cxnId="{395E1B9D-F655-4520-A3DD-B590DD4EE888}">
      <dgm:prSet/>
      <dgm:spPr/>
      <dgm:t>
        <a:bodyPr/>
        <a:lstStyle/>
        <a:p>
          <a:endParaRPr lang="ru-RU"/>
        </a:p>
      </dgm:t>
    </dgm:pt>
    <dgm:pt modelId="{0ED2DA5D-4F46-4354-A0C4-A19E01AE519F}" type="sibTrans" cxnId="{395E1B9D-F655-4520-A3DD-B590DD4EE888}">
      <dgm:prSet/>
      <dgm:spPr/>
      <dgm:t>
        <a:bodyPr/>
        <a:lstStyle/>
        <a:p>
          <a:endParaRPr lang="ru-RU"/>
        </a:p>
      </dgm:t>
    </dgm:pt>
    <dgm:pt modelId="{F3E67A68-C720-4CE1-AAE6-26A580F54231}">
      <dgm:prSet custT="1"/>
      <dgm:spPr/>
      <dgm:t>
        <a:bodyPr/>
        <a:lstStyle/>
        <a:p>
          <a:r>
            <a:rPr lang="ru-RU" sz="2000" dirty="0" smtClean="0"/>
            <a:t>Динамическая оценка состояния ребенка и коррекция ранее намеченной программы. </a:t>
          </a:r>
          <a:endParaRPr lang="ru-RU" sz="2000" dirty="0"/>
        </a:p>
      </dgm:t>
    </dgm:pt>
    <dgm:pt modelId="{39E5AA67-583E-450E-9193-ADDCB208E843}" type="parTrans" cxnId="{2B108E6D-7DC7-4B3D-990F-DAD12034BA11}">
      <dgm:prSet/>
      <dgm:spPr/>
      <dgm:t>
        <a:bodyPr/>
        <a:lstStyle/>
        <a:p>
          <a:endParaRPr lang="ru-RU"/>
        </a:p>
      </dgm:t>
    </dgm:pt>
    <dgm:pt modelId="{CEE41A4D-D310-497A-A7AD-6468C11565AE}" type="sibTrans" cxnId="{2B108E6D-7DC7-4B3D-990F-DAD12034BA11}">
      <dgm:prSet/>
      <dgm:spPr/>
      <dgm:t>
        <a:bodyPr/>
        <a:lstStyle/>
        <a:p>
          <a:endParaRPr lang="ru-RU"/>
        </a:p>
      </dgm:t>
    </dgm:pt>
    <dgm:pt modelId="{7B23FFEA-9ABC-4C14-A163-A68C5ECA761F}">
      <dgm:prSet custT="1"/>
      <dgm:spPr/>
      <dgm:t>
        <a:bodyPr/>
        <a:lstStyle/>
        <a:p>
          <a:r>
            <a:rPr lang="ru-RU" sz="2000" dirty="0" smtClean="0"/>
            <a:t>Внеплановые Консилиумы собираются по запросам специалистов (в первую очередь воспитателей групп, специалистов ведущих с ребенком коррекционную работу, медицинских работников). Поводом для внепланового Консилиума являются выяснение  или возникновение новых обстоятельств, влияющих на обучение и развитие ребёнка, отрицательная динамика его обучения,</a:t>
          </a:r>
          <a:endParaRPr lang="ru-RU" sz="2000" dirty="0"/>
        </a:p>
      </dgm:t>
    </dgm:pt>
    <dgm:pt modelId="{6F0ABA8C-1B16-4F0E-AB53-DE014DF9B3A2}" type="parTrans" cxnId="{C7CC32FF-AE9C-460B-B644-B9DA4C1F2143}">
      <dgm:prSet/>
      <dgm:spPr/>
      <dgm:t>
        <a:bodyPr/>
        <a:lstStyle/>
        <a:p>
          <a:endParaRPr lang="ru-RU"/>
        </a:p>
      </dgm:t>
    </dgm:pt>
    <dgm:pt modelId="{349DAEBD-7247-41B7-B9FA-04B373EB49FF}" type="sibTrans" cxnId="{C7CC32FF-AE9C-460B-B644-B9DA4C1F2143}">
      <dgm:prSet/>
      <dgm:spPr/>
      <dgm:t>
        <a:bodyPr/>
        <a:lstStyle/>
        <a:p>
          <a:endParaRPr lang="ru-RU"/>
        </a:p>
      </dgm:t>
    </dgm:pt>
    <dgm:pt modelId="{E939628D-E5EE-438E-88D1-5BF3232AC65A}" type="pres">
      <dgm:prSet presAssocID="{DC175B19-0AC4-4540-8EDD-D0F47A8A68F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5568D0-1D67-4C30-B6A4-186D9E9D9761}" type="pres">
      <dgm:prSet presAssocID="{4D9F0D8D-52CD-4DB6-BCC2-8ABD0542F383}" presName="root" presStyleCnt="0"/>
      <dgm:spPr/>
    </dgm:pt>
    <dgm:pt modelId="{F804A98E-A91E-4E1B-A394-11B6EA31A7C8}" type="pres">
      <dgm:prSet presAssocID="{4D9F0D8D-52CD-4DB6-BCC2-8ABD0542F383}" presName="rootComposite" presStyleCnt="0"/>
      <dgm:spPr/>
    </dgm:pt>
    <dgm:pt modelId="{596F312A-18E6-4361-8321-64C0D5EE2301}" type="pres">
      <dgm:prSet presAssocID="{4D9F0D8D-52CD-4DB6-BCC2-8ABD0542F383}" presName="rootText" presStyleLbl="node1" presStyleIdx="0" presStyleCnt="2" custLinFactNeighborX="-64277" custLinFactNeighborY="6767"/>
      <dgm:spPr/>
      <dgm:t>
        <a:bodyPr/>
        <a:lstStyle/>
        <a:p>
          <a:endParaRPr lang="ru-RU"/>
        </a:p>
      </dgm:t>
    </dgm:pt>
    <dgm:pt modelId="{018DF1C4-6E6A-491D-8134-35D400D7EA3B}" type="pres">
      <dgm:prSet presAssocID="{4D9F0D8D-52CD-4DB6-BCC2-8ABD0542F383}" presName="rootConnector" presStyleLbl="node1" presStyleIdx="0" presStyleCnt="2"/>
      <dgm:spPr/>
      <dgm:t>
        <a:bodyPr/>
        <a:lstStyle/>
        <a:p>
          <a:endParaRPr lang="ru-RU"/>
        </a:p>
      </dgm:t>
    </dgm:pt>
    <dgm:pt modelId="{8CF491E7-6F1A-467E-B458-9575B2583DFC}" type="pres">
      <dgm:prSet presAssocID="{4D9F0D8D-52CD-4DB6-BCC2-8ABD0542F383}" presName="childShape" presStyleCnt="0"/>
      <dgm:spPr/>
    </dgm:pt>
    <dgm:pt modelId="{2126C9DB-54A3-444B-B1F0-B27B8FBA7BC1}" type="pres">
      <dgm:prSet presAssocID="{E357214A-2387-4620-A626-F783E8BC188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6A67582-A2C7-4268-A1F9-48A44DF7D4DF}" type="pres">
      <dgm:prSet presAssocID="{ACB72843-FA8C-443D-943C-1CD5F91ED2A6}" presName="childText" presStyleLbl="bgAcc1" presStyleIdx="0" presStyleCnt="4" custScaleX="209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8A60D-6DE8-4E0F-AACB-A52935734624}" type="pres">
      <dgm:prSet presAssocID="{9F615E87-73CC-47E9-945F-E12F6BA77C65}" presName="Name13" presStyleLbl="parChTrans1D2" presStyleIdx="1" presStyleCnt="4"/>
      <dgm:spPr/>
      <dgm:t>
        <a:bodyPr/>
        <a:lstStyle/>
        <a:p>
          <a:endParaRPr lang="ru-RU"/>
        </a:p>
      </dgm:t>
    </dgm:pt>
    <dgm:pt modelId="{67CA2E78-95BD-4848-98AA-4B65BA834282}" type="pres">
      <dgm:prSet presAssocID="{31CE6D4B-52E9-4E29-BD93-0F9FAF1005CA}" presName="childText" presStyleLbl="bgAcc1" presStyleIdx="1" presStyleCnt="4" custScaleX="212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F916C-F4A4-4F10-A7A9-027525F81D00}" type="pres">
      <dgm:prSet presAssocID="{39E5AA67-583E-450E-9193-ADDCB208E84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CD4D135-DED2-47F7-8EA9-70CCDF9E884A}" type="pres">
      <dgm:prSet presAssocID="{F3E67A68-C720-4CE1-AAE6-26A580F54231}" presName="childText" presStyleLbl="bgAcc1" presStyleIdx="2" presStyleCnt="4" custScaleX="181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6DA55-BBAE-4B6D-AAB2-7DF4BB465E04}" type="pres">
      <dgm:prSet presAssocID="{8CEB2A6B-BD76-47E2-9DC8-99857435B519}" presName="root" presStyleCnt="0"/>
      <dgm:spPr/>
    </dgm:pt>
    <dgm:pt modelId="{BDFB615B-0183-422E-8090-06B59A8AEBA5}" type="pres">
      <dgm:prSet presAssocID="{8CEB2A6B-BD76-47E2-9DC8-99857435B519}" presName="rootComposite" presStyleCnt="0"/>
      <dgm:spPr/>
    </dgm:pt>
    <dgm:pt modelId="{8DAE8986-89D5-423B-9BA7-9D160EEB03A1}" type="pres">
      <dgm:prSet presAssocID="{8CEB2A6B-BD76-47E2-9DC8-99857435B519}" presName="rootText" presStyleLbl="node1" presStyleIdx="1" presStyleCnt="2"/>
      <dgm:spPr/>
      <dgm:t>
        <a:bodyPr/>
        <a:lstStyle/>
        <a:p>
          <a:endParaRPr lang="ru-RU"/>
        </a:p>
      </dgm:t>
    </dgm:pt>
    <dgm:pt modelId="{6BE23FD9-BD2A-46ED-BC67-488904B448DE}" type="pres">
      <dgm:prSet presAssocID="{8CEB2A6B-BD76-47E2-9DC8-99857435B519}" presName="rootConnector" presStyleLbl="node1" presStyleIdx="1" presStyleCnt="2"/>
      <dgm:spPr/>
      <dgm:t>
        <a:bodyPr/>
        <a:lstStyle/>
        <a:p>
          <a:endParaRPr lang="ru-RU"/>
        </a:p>
      </dgm:t>
    </dgm:pt>
    <dgm:pt modelId="{E7F59712-0852-42E2-A3F5-1700D95D7F72}" type="pres">
      <dgm:prSet presAssocID="{8CEB2A6B-BD76-47E2-9DC8-99857435B519}" presName="childShape" presStyleCnt="0"/>
      <dgm:spPr/>
    </dgm:pt>
    <dgm:pt modelId="{4F14C235-D278-4484-BE07-3E5A426CA6F5}" type="pres">
      <dgm:prSet presAssocID="{6F0ABA8C-1B16-4F0E-AB53-DE014DF9B3A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C196EA0B-5E39-4D10-8DBB-B222113DEB24}" type="pres">
      <dgm:prSet presAssocID="{7B23FFEA-9ABC-4C14-A163-A68C5ECA761F}" presName="childText" presStyleLbl="bgAcc1" presStyleIdx="3" presStyleCnt="4" custScaleX="209098" custScaleY="423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3BAD8-7B56-4A07-82E6-6B3E3BBA3D14}" type="presOf" srcId="{31CE6D4B-52E9-4E29-BD93-0F9FAF1005CA}" destId="{67CA2E78-95BD-4848-98AA-4B65BA834282}" srcOrd="0" destOrd="0" presId="urn:microsoft.com/office/officeart/2005/8/layout/hierarchy3"/>
    <dgm:cxn modelId="{948B0FEF-9905-4BA8-AB90-4C2EA7034E5F}" srcId="{DC175B19-0AC4-4540-8EDD-D0F47A8A68FB}" destId="{4D9F0D8D-52CD-4DB6-BCC2-8ABD0542F383}" srcOrd="0" destOrd="0" parTransId="{FDBAF193-E4D8-4855-A058-101DBEB43FF6}" sibTransId="{7470CF2C-C0C6-466C-ADA1-A6B67B79F5A9}"/>
    <dgm:cxn modelId="{F19C44CE-9127-4629-B04F-18C910CE4B76}" type="presOf" srcId="{DC175B19-0AC4-4540-8EDD-D0F47A8A68FB}" destId="{E939628D-E5EE-438E-88D1-5BF3232AC65A}" srcOrd="0" destOrd="0" presId="urn:microsoft.com/office/officeart/2005/8/layout/hierarchy3"/>
    <dgm:cxn modelId="{CDB0B99E-DC6D-409B-8468-E7F615B9804C}" type="presOf" srcId="{4D9F0D8D-52CD-4DB6-BCC2-8ABD0542F383}" destId="{596F312A-18E6-4361-8321-64C0D5EE2301}" srcOrd="0" destOrd="0" presId="urn:microsoft.com/office/officeart/2005/8/layout/hierarchy3"/>
    <dgm:cxn modelId="{CE82ACC4-2900-41FF-9AFC-B7BB12552CEC}" type="presOf" srcId="{39E5AA67-583E-450E-9193-ADDCB208E843}" destId="{735F916C-F4A4-4F10-A7A9-027525F81D00}" srcOrd="0" destOrd="0" presId="urn:microsoft.com/office/officeart/2005/8/layout/hierarchy3"/>
    <dgm:cxn modelId="{3E69713D-8399-4F52-B580-984A86604E72}" srcId="{4D9F0D8D-52CD-4DB6-BCC2-8ABD0542F383}" destId="{ACB72843-FA8C-443D-943C-1CD5F91ED2A6}" srcOrd="0" destOrd="0" parTransId="{E357214A-2387-4620-A626-F783E8BC188A}" sibTransId="{14798CC4-99CC-46FC-B4B9-34417120FFC1}"/>
    <dgm:cxn modelId="{769AF9F2-FEDA-4578-B8F2-E348905EB267}" type="presOf" srcId="{6F0ABA8C-1B16-4F0E-AB53-DE014DF9B3A2}" destId="{4F14C235-D278-4484-BE07-3E5A426CA6F5}" srcOrd="0" destOrd="0" presId="urn:microsoft.com/office/officeart/2005/8/layout/hierarchy3"/>
    <dgm:cxn modelId="{2B108E6D-7DC7-4B3D-990F-DAD12034BA11}" srcId="{4D9F0D8D-52CD-4DB6-BCC2-8ABD0542F383}" destId="{F3E67A68-C720-4CE1-AAE6-26A580F54231}" srcOrd="2" destOrd="0" parTransId="{39E5AA67-583E-450E-9193-ADDCB208E843}" sibTransId="{CEE41A4D-D310-497A-A7AD-6468C11565AE}"/>
    <dgm:cxn modelId="{7B196FE1-0148-4F32-A6B7-00EA2ABB84CB}" type="presOf" srcId="{F3E67A68-C720-4CE1-AAE6-26A580F54231}" destId="{5CD4D135-DED2-47F7-8EA9-70CCDF9E884A}" srcOrd="0" destOrd="0" presId="urn:microsoft.com/office/officeart/2005/8/layout/hierarchy3"/>
    <dgm:cxn modelId="{395E1B9D-F655-4520-A3DD-B590DD4EE888}" srcId="{4D9F0D8D-52CD-4DB6-BCC2-8ABD0542F383}" destId="{31CE6D4B-52E9-4E29-BD93-0F9FAF1005CA}" srcOrd="1" destOrd="0" parTransId="{9F615E87-73CC-47E9-945F-E12F6BA77C65}" sibTransId="{0ED2DA5D-4F46-4354-A0C4-A19E01AE519F}"/>
    <dgm:cxn modelId="{C7CC32FF-AE9C-460B-B644-B9DA4C1F2143}" srcId="{8CEB2A6B-BD76-47E2-9DC8-99857435B519}" destId="{7B23FFEA-9ABC-4C14-A163-A68C5ECA761F}" srcOrd="0" destOrd="0" parTransId="{6F0ABA8C-1B16-4F0E-AB53-DE014DF9B3A2}" sibTransId="{349DAEBD-7247-41B7-B9FA-04B373EB49FF}"/>
    <dgm:cxn modelId="{B12F52AA-A3CB-4A4F-864D-11985704C309}" type="presOf" srcId="{4D9F0D8D-52CD-4DB6-BCC2-8ABD0542F383}" destId="{018DF1C4-6E6A-491D-8134-35D400D7EA3B}" srcOrd="1" destOrd="0" presId="urn:microsoft.com/office/officeart/2005/8/layout/hierarchy3"/>
    <dgm:cxn modelId="{575F60BF-E819-4974-B0A9-A5D95DB2CCDE}" type="presOf" srcId="{8CEB2A6B-BD76-47E2-9DC8-99857435B519}" destId="{6BE23FD9-BD2A-46ED-BC67-488904B448DE}" srcOrd="1" destOrd="0" presId="urn:microsoft.com/office/officeart/2005/8/layout/hierarchy3"/>
    <dgm:cxn modelId="{F84486CE-D59D-4258-B82A-B7B1FDFB1A26}" type="presOf" srcId="{8CEB2A6B-BD76-47E2-9DC8-99857435B519}" destId="{8DAE8986-89D5-423B-9BA7-9D160EEB03A1}" srcOrd="0" destOrd="0" presId="urn:microsoft.com/office/officeart/2005/8/layout/hierarchy3"/>
    <dgm:cxn modelId="{C6BC0189-ABC8-45D1-94D5-7281FF550EF7}" type="presOf" srcId="{9F615E87-73CC-47E9-945F-E12F6BA77C65}" destId="{FE78A60D-6DE8-4E0F-AACB-A52935734624}" srcOrd="0" destOrd="0" presId="urn:microsoft.com/office/officeart/2005/8/layout/hierarchy3"/>
    <dgm:cxn modelId="{E46E00AE-5931-40B9-9000-86675A7660D2}" type="presOf" srcId="{ACB72843-FA8C-443D-943C-1CD5F91ED2A6}" destId="{76A67582-A2C7-4268-A1F9-48A44DF7D4DF}" srcOrd="0" destOrd="0" presId="urn:microsoft.com/office/officeart/2005/8/layout/hierarchy3"/>
    <dgm:cxn modelId="{4B0ECAD4-EC28-4409-A6D2-C24DAC09BEC7}" type="presOf" srcId="{E357214A-2387-4620-A626-F783E8BC188A}" destId="{2126C9DB-54A3-444B-B1F0-B27B8FBA7BC1}" srcOrd="0" destOrd="0" presId="urn:microsoft.com/office/officeart/2005/8/layout/hierarchy3"/>
    <dgm:cxn modelId="{183D2237-C28B-443B-BB50-A6FBD32001C2}" srcId="{DC175B19-0AC4-4540-8EDD-D0F47A8A68FB}" destId="{8CEB2A6B-BD76-47E2-9DC8-99857435B519}" srcOrd="1" destOrd="0" parTransId="{236CC79F-0CBA-42D4-86A5-626FE84A1969}" sibTransId="{560D6347-2368-416B-9304-3EE2A1E570D4}"/>
    <dgm:cxn modelId="{3B9B268C-581B-41AD-A07E-8901B29A98B6}" type="presOf" srcId="{7B23FFEA-9ABC-4C14-A163-A68C5ECA761F}" destId="{C196EA0B-5E39-4D10-8DBB-B222113DEB24}" srcOrd="0" destOrd="0" presId="urn:microsoft.com/office/officeart/2005/8/layout/hierarchy3"/>
    <dgm:cxn modelId="{F1F7BD47-5C0E-4C41-ACBA-F46811FF8BD9}" type="presParOf" srcId="{E939628D-E5EE-438E-88D1-5BF3232AC65A}" destId="{BA5568D0-1D67-4C30-B6A4-186D9E9D9761}" srcOrd="0" destOrd="0" presId="urn:microsoft.com/office/officeart/2005/8/layout/hierarchy3"/>
    <dgm:cxn modelId="{A995F421-D3C6-49B9-A1D8-F00429BD509D}" type="presParOf" srcId="{BA5568D0-1D67-4C30-B6A4-186D9E9D9761}" destId="{F804A98E-A91E-4E1B-A394-11B6EA31A7C8}" srcOrd="0" destOrd="0" presId="urn:microsoft.com/office/officeart/2005/8/layout/hierarchy3"/>
    <dgm:cxn modelId="{187D99C9-C5CB-4B87-B655-02F7D8D0680A}" type="presParOf" srcId="{F804A98E-A91E-4E1B-A394-11B6EA31A7C8}" destId="{596F312A-18E6-4361-8321-64C0D5EE2301}" srcOrd="0" destOrd="0" presId="urn:microsoft.com/office/officeart/2005/8/layout/hierarchy3"/>
    <dgm:cxn modelId="{AAA5B343-7E5A-4A20-A468-AC3FF3454C9A}" type="presParOf" srcId="{F804A98E-A91E-4E1B-A394-11B6EA31A7C8}" destId="{018DF1C4-6E6A-491D-8134-35D400D7EA3B}" srcOrd="1" destOrd="0" presId="urn:microsoft.com/office/officeart/2005/8/layout/hierarchy3"/>
    <dgm:cxn modelId="{E35C614B-B85B-4C70-8961-E7F796471905}" type="presParOf" srcId="{BA5568D0-1D67-4C30-B6A4-186D9E9D9761}" destId="{8CF491E7-6F1A-467E-B458-9575B2583DFC}" srcOrd="1" destOrd="0" presId="urn:microsoft.com/office/officeart/2005/8/layout/hierarchy3"/>
    <dgm:cxn modelId="{2B6695EF-F358-4325-B4A2-4FA6715C1DB2}" type="presParOf" srcId="{8CF491E7-6F1A-467E-B458-9575B2583DFC}" destId="{2126C9DB-54A3-444B-B1F0-B27B8FBA7BC1}" srcOrd="0" destOrd="0" presId="urn:microsoft.com/office/officeart/2005/8/layout/hierarchy3"/>
    <dgm:cxn modelId="{1A29FDE7-C853-498B-83FB-F25B4C0638C7}" type="presParOf" srcId="{8CF491E7-6F1A-467E-B458-9575B2583DFC}" destId="{76A67582-A2C7-4268-A1F9-48A44DF7D4DF}" srcOrd="1" destOrd="0" presId="urn:microsoft.com/office/officeart/2005/8/layout/hierarchy3"/>
    <dgm:cxn modelId="{BB91610B-DCFE-4CA4-B326-58274C08672A}" type="presParOf" srcId="{8CF491E7-6F1A-467E-B458-9575B2583DFC}" destId="{FE78A60D-6DE8-4E0F-AACB-A52935734624}" srcOrd="2" destOrd="0" presId="urn:microsoft.com/office/officeart/2005/8/layout/hierarchy3"/>
    <dgm:cxn modelId="{BE2ACD40-C047-41AD-917F-C5BE783DD0F0}" type="presParOf" srcId="{8CF491E7-6F1A-467E-B458-9575B2583DFC}" destId="{67CA2E78-95BD-4848-98AA-4B65BA834282}" srcOrd="3" destOrd="0" presId="urn:microsoft.com/office/officeart/2005/8/layout/hierarchy3"/>
    <dgm:cxn modelId="{C6C3DA0C-B606-4C12-9391-2262F672050D}" type="presParOf" srcId="{8CF491E7-6F1A-467E-B458-9575B2583DFC}" destId="{735F916C-F4A4-4F10-A7A9-027525F81D00}" srcOrd="4" destOrd="0" presId="urn:microsoft.com/office/officeart/2005/8/layout/hierarchy3"/>
    <dgm:cxn modelId="{8F61D482-DA02-4CB9-8915-DD495B0542CC}" type="presParOf" srcId="{8CF491E7-6F1A-467E-B458-9575B2583DFC}" destId="{5CD4D135-DED2-47F7-8EA9-70CCDF9E884A}" srcOrd="5" destOrd="0" presId="urn:microsoft.com/office/officeart/2005/8/layout/hierarchy3"/>
    <dgm:cxn modelId="{CC136774-BFE1-4941-A01C-FF9D721499B6}" type="presParOf" srcId="{E939628D-E5EE-438E-88D1-5BF3232AC65A}" destId="{BD66DA55-BBAE-4B6D-AAB2-7DF4BB465E04}" srcOrd="1" destOrd="0" presId="urn:microsoft.com/office/officeart/2005/8/layout/hierarchy3"/>
    <dgm:cxn modelId="{BDEA4C03-269D-4F25-813F-FCF0630D825A}" type="presParOf" srcId="{BD66DA55-BBAE-4B6D-AAB2-7DF4BB465E04}" destId="{BDFB615B-0183-422E-8090-06B59A8AEBA5}" srcOrd="0" destOrd="0" presId="urn:microsoft.com/office/officeart/2005/8/layout/hierarchy3"/>
    <dgm:cxn modelId="{8CB4560D-8A87-42A9-B998-70D3A49E9AC6}" type="presParOf" srcId="{BDFB615B-0183-422E-8090-06B59A8AEBA5}" destId="{8DAE8986-89D5-423B-9BA7-9D160EEB03A1}" srcOrd="0" destOrd="0" presId="urn:microsoft.com/office/officeart/2005/8/layout/hierarchy3"/>
    <dgm:cxn modelId="{93DBFB56-259A-49BD-89C8-7BB83F5A94BD}" type="presParOf" srcId="{BDFB615B-0183-422E-8090-06B59A8AEBA5}" destId="{6BE23FD9-BD2A-46ED-BC67-488904B448DE}" srcOrd="1" destOrd="0" presId="urn:microsoft.com/office/officeart/2005/8/layout/hierarchy3"/>
    <dgm:cxn modelId="{8681B8A8-7148-4771-BC5A-78DAFE1C7178}" type="presParOf" srcId="{BD66DA55-BBAE-4B6D-AAB2-7DF4BB465E04}" destId="{E7F59712-0852-42E2-A3F5-1700D95D7F72}" srcOrd="1" destOrd="0" presId="urn:microsoft.com/office/officeart/2005/8/layout/hierarchy3"/>
    <dgm:cxn modelId="{05770A31-38CE-486B-A596-97633F4EDDA8}" type="presParOf" srcId="{E7F59712-0852-42E2-A3F5-1700D95D7F72}" destId="{4F14C235-D278-4484-BE07-3E5A426CA6F5}" srcOrd="0" destOrd="0" presId="urn:microsoft.com/office/officeart/2005/8/layout/hierarchy3"/>
    <dgm:cxn modelId="{46B6A490-A16D-49B6-A4AE-3DE352CCDA56}" type="presParOf" srcId="{E7F59712-0852-42E2-A3F5-1700D95D7F72}" destId="{C196EA0B-5E39-4D10-8DBB-B222113DEB2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2D27B-96C2-47C3-BA7B-4F9AD3E94D92}">
      <dsp:nvSpPr>
        <dsp:cNvPr id="0" name=""/>
        <dsp:cNvSpPr/>
      </dsp:nvSpPr>
      <dsp:spPr>
        <a:xfrm>
          <a:off x="0" y="0"/>
          <a:ext cx="8496944" cy="537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Цели и задачи </a:t>
          </a:r>
          <a:r>
            <a:rPr lang="ru-RU" sz="2800" b="1" kern="1200" dirty="0" err="1" smtClean="0"/>
            <a:t>ПМПк</a:t>
          </a:r>
          <a:endParaRPr lang="ru-RU" sz="2800" b="1" kern="1200" dirty="0"/>
        </a:p>
      </dsp:txBody>
      <dsp:txXfrm>
        <a:off x="26243" y="26243"/>
        <a:ext cx="8444458" cy="485111"/>
      </dsp:txXfrm>
    </dsp:sp>
    <dsp:sp modelId="{E5543C7B-7019-4106-A056-D7DFD1F2DEA8}">
      <dsp:nvSpPr>
        <dsp:cNvPr id="0" name=""/>
        <dsp:cNvSpPr/>
      </dsp:nvSpPr>
      <dsp:spPr>
        <a:xfrm>
          <a:off x="0" y="744054"/>
          <a:ext cx="8496944" cy="172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Основная цель </a:t>
          </a:r>
          <a:r>
            <a:rPr lang="ru-RU" sz="2400" kern="1200" dirty="0" err="1" smtClean="0"/>
            <a:t>ПМПк</a:t>
          </a:r>
          <a:r>
            <a:rPr lang="ru-RU" sz="2400" kern="1200" dirty="0" smtClean="0"/>
            <a:t> обеспечение в дошкольном образовательном учреждении </a:t>
          </a:r>
          <a:r>
            <a:rPr lang="ru-RU" sz="2400" kern="1200" dirty="0" err="1" smtClean="0"/>
            <a:t>диагностико-коррекционного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психолого-медико-педагогического</a:t>
          </a:r>
          <a:r>
            <a:rPr lang="ru-RU" sz="2400" kern="1200" dirty="0" smtClean="0"/>
            <a:t> сопровождения детей и создание условий для их обучения и воспитания.</a:t>
          </a:r>
          <a:endParaRPr lang="ru-RU" sz="2400" kern="1200" dirty="0"/>
        </a:p>
      </dsp:txBody>
      <dsp:txXfrm>
        <a:off x="84073" y="828127"/>
        <a:ext cx="8328798" cy="1554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CF352-F03A-4ADD-818C-A7B8A289FBC9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Начало деятельности</a:t>
          </a:r>
          <a:endParaRPr lang="ru-RU" sz="2300" kern="1200" dirty="0"/>
        </a:p>
      </dsp:txBody>
      <dsp:txXfrm>
        <a:off x="0" y="3059187"/>
        <a:ext cx="6096000" cy="1004093"/>
      </dsp:txXfrm>
    </dsp:sp>
    <dsp:sp modelId="{47C5EBF2-4765-4102-B8A6-AB2EE57C4AEA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Приказ заведующего МДОУ о создании </a:t>
          </a:r>
          <a:r>
            <a:rPr lang="ru-RU" sz="2300" kern="1200" dirty="0" err="1" smtClean="0"/>
            <a:t>ПМПк</a:t>
          </a:r>
          <a:endParaRPr lang="ru-RU" sz="2300" kern="1200" dirty="0"/>
        </a:p>
      </dsp:txBody>
      <dsp:txXfrm rot="10800000">
        <a:off x="0" y="1529953"/>
        <a:ext cx="6096000" cy="1003437"/>
      </dsp:txXfrm>
    </dsp:sp>
    <dsp:sp modelId="{58E69C5E-3560-46BB-8E00-6484C5E2F122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Наличие узких специалистов</a:t>
          </a:r>
          <a:endParaRPr lang="ru-RU" sz="2300" kern="1200" dirty="0"/>
        </a:p>
      </dsp:txBody>
      <dsp:txXfrm rot="10800000">
        <a:off x="0" y="718"/>
        <a:ext cx="6096000" cy="1003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845C5-152B-41DA-AA90-8A842D2CF322}">
      <dsp:nvSpPr>
        <dsp:cNvPr id="0" name=""/>
        <dsp:cNvSpPr/>
      </dsp:nvSpPr>
      <dsp:spPr>
        <a:xfrm>
          <a:off x="2131700" y="0"/>
          <a:ext cx="4238120" cy="1471843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BB08A-98BC-4EA5-B7D0-58ACCC71C664}">
      <dsp:nvSpPr>
        <dsp:cNvPr id="0" name=""/>
        <dsp:cNvSpPr/>
      </dsp:nvSpPr>
      <dsp:spPr>
        <a:xfrm>
          <a:off x="3852430" y="2016225"/>
          <a:ext cx="821341" cy="1643444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A893A-0411-4AA1-BE24-0AE4C3EB1337}">
      <dsp:nvSpPr>
        <dsp:cNvPr id="0" name=""/>
        <dsp:cNvSpPr/>
      </dsp:nvSpPr>
      <dsp:spPr>
        <a:xfrm>
          <a:off x="-1904531" y="3672403"/>
          <a:ext cx="12450022" cy="985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Заседание </a:t>
          </a:r>
          <a:r>
            <a:rPr lang="ru-RU" sz="3200" b="1" kern="1200" dirty="0" err="1" smtClean="0"/>
            <a:t>ПМПконсилиума</a:t>
          </a:r>
          <a:endParaRPr lang="ru-RU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-1904531" y="3672403"/>
        <a:ext cx="12450022" cy="985609"/>
      </dsp:txXfrm>
    </dsp:sp>
    <dsp:sp modelId="{6AE89DE4-E9C5-4C0F-9F4B-B70591C06E8E}">
      <dsp:nvSpPr>
        <dsp:cNvPr id="0" name=""/>
        <dsp:cNvSpPr/>
      </dsp:nvSpPr>
      <dsp:spPr>
        <a:xfrm>
          <a:off x="3492382" y="72010"/>
          <a:ext cx="5140180" cy="14784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Инициатива педагогов, узких специалистов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(с согласия родителей)</a:t>
          </a:r>
          <a:endParaRPr lang="ru-RU" sz="2400" b="1" kern="1200" dirty="0"/>
        </a:p>
      </dsp:txBody>
      <dsp:txXfrm>
        <a:off x="4245144" y="288519"/>
        <a:ext cx="3634656" cy="1045396"/>
      </dsp:txXfrm>
    </dsp:sp>
    <dsp:sp modelId="{C1199BD6-B731-4F1D-B7DD-B957F57EB821}">
      <dsp:nvSpPr>
        <dsp:cNvPr id="0" name=""/>
        <dsp:cNvSpPr/>
      </dsp:nvSpPr>
      <dsp:spPr>
        <a:xfrm>
          <a:off x="0" y="0"/>
          <a:ext cx="4043581" cy="19779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Инициатива родителей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(законных представителей)</a:t>
          </a:r>
          <a:endParaRPr lang="ru-RU" sz="2400" b="1" kern="1200" dirty="0"/>
        </a:p>
      </dsp:txBody>
      <dsp:txXfrm>
        <a:off x="592169" y="289667"/>
        <a:ext cx="2859243" cy="1398636"/>
      </dsp:txXfrm>
    </dsp:sp>
    <dsp:sp modelId="{3C242218-CE56-404C-B7F9-28F7963CDB56}">
      <dsp:nvSpPr>
        <dsp:cNvPr id="0" name=""/>
        <dsp:cNvSpPr/>
      </dsp:nvSpPr>
      <dsp:spPr>
        <a:xfrm>
          <a:off x="612055" y="360031"/>
          <a:ext cx="7214103" cy="2902181"/>
        </a:xfrm>
        <a:prstGeom prst="funnel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F312A-18E6-4361-8321-64C0D5EE2301}">
      <dsp:nvSpPr>
        <dsp:cNvPr id="0" name=""/>
        <dsp:cNvSpPr/>
      </dsp:nvSpPr>
      <dsp:spPr>
        <a:xfrm>
          <a:off x="0" y="80104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Плановый </a:t>
          </a:r>
          <a:r>
            <a:rPr lang="ru-RU" sz="2600" b="1" kern="1200" dirty="0" err="1" smtClean="0"/>
            <a:t>ПМПк</a:t>
          </a:r>
          <a:endParaRPr lang="ru-RU" sz="2600" b="1" kern="1200" dirty="0"/>
        </a:p>
      </dsp:txBody>
      <dsp:txXfrm>
        <a:off x="32230" y="112334"/>
        <a:ext cx="2136389" cy="1035964"/>
      </dsp:txXfrm>
    </dsp:sp>
    <dsp:sp modelId="{2126C9DB-54A3-444B-B1F0-B27B8FBA7BC1}">
      <dsp:nvSpPr>
        <dsp:cNvPr id="0" name=""/>
        <dsp:cNvSpPr/>
      </dsp:nvSpPr>
      <dsp:spPr>
        <a:xfrm>
          <a:off x="220084" y="1180529"/>
          <a:ext cx="229237" cy="750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852"/>
              </a:lnTo>
              <a:lnTo>
                <a:pt x="229237" y="75085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67582-A2C7-4268-A1F9-48A44DF7D4DF}">
      <dsp:nvSpPr>
        <dsp:cNvPr id="0" name=""/>
        <dsp:cNvSpPr/>
      </dsp:nvSpPr>
      <dsp:spPr>
        <a:xfrm>
          <a:off x="449322" y="1381170"/>
          <a:ext cx="3691688" cy="1100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Определение путей </a:t>
          </a:r>
          <a:r>
            <a:rPr lang="ru-RU" sz="2000" kern="1200" dirty="0" err="1" smtClean="0"/>
            <a:t>психолого-медико</a:t>
          </a:r>
          <a:r>
            <a:rPr lang="ru-RU" sz="2000" kern="1200" dirty="0" smtClean="0"/>
            <a:t>- педагогического сопровождения детей с ОВЗ, детей-инвалидов;</a:t>
          </a:r>
          <a:endParaRPr lang="ru-RU" sz="2000" kern="1200" dirty="0"/>
        </a:p>
      </dsp:txBody>
      <dsp:txXfrm>
        <a:off x="481552" y="1413400"/>
        <a:ext cx="3627228" cy="1035964"/>
      </dsp:txXfrm>
    </dsp:sp>
    <dsp:sp modelId="{FE78A60D-6DE8-4E0F-AACB-A52935734624}">
      <dsp:nvSpPr>
        <dsp:cNvPr id="0" name=""/>
        <dsp:cNvSpPr/>
      </dsp:nvSpPr>
      <dsp:spPr>
        <a:xfrm>
          <a:off x="220084" y="1180529"/>
          <a:ext cx="229237" cy="2126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6384"/>
              </a:lnTo>
              <a:lnTo>
                <a:pt x="229237" y="21263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A2E78-95BD-4848-98AA-4B65BA834282}">
      <dsp:nvSpPr>
        <dsp:cNvPr id="0" name=""/>
        <dsp:cNvSpPr/>
      </dsp:nvSpPr>
      <dsp:spPr>
        <a:xfrm>
          <a:off x="449322" y="2756701"/>
          <a:ext cx="3734701" cy="1100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Выработка согласованных решений по определению образовательного маршрута.</a:t>
          </a:r>
          <a:endParaRPr lang="ru-RU" sz="2000" kern="1200" dirty="0"/>
        </a:p>
      </dsp:txBody>
      <dsp:txXfrm>
        <a:off x="481552" y="2788931"/>
        <a:ext cx="3670241" cy="1035964"/>
      </dsp:txXfrm>
    </dsp:sp>
    <dsp:sp modelId="{735F916C-F4A4-4F10-A7A9-027525F81D00}">
      <dsp:nvSpPr>
        <dsp:cNvPr id="0" name=""/>
        <dsp:cNvSpPr/>
      </dsp:nvSpPr>
      <dsp:spPr>
        <a:xfrm>
          <a:off x="220084" y="1180529"/>
          <a:ext cx="229237" cy="3501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1915"/>
              </a:lnTo>
              <a:lnTo>
                <a:pt x="229237" y="350191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4D135-DED2-47F7-8EA9-70CCDF9E884A}">
      <dsp:nvSpPr>
        <dsp:cNvPr id="0" name=""/>
        <dsp:cNvSpPr/>
      </dsp:nvSpPr>
      <dsp:spPr>
        <a:xfrm>
          <a:off x="449322" y="4132232"/>
          <a:ext cx="3198380" cy="1100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Динамическая оценка состояния ребенка и коррекция ранее намеченной программы. </a:t>
          </a:r>
          <a:endParaRPr lang="ru-RU" sz="2000" kern="1200" dirty="0"/>
        </a:p>
      </dsp:txBody>
      <dsp:txXfrm>
        <a:off x="481552" y="4164462"/>
        <a:ext cx="3133920" cy="1035964"/>
      </dsp:txXfrm>
    </dsp:sp>
    <dsp:sp modelId="{8DAE8986-89D5-423B-9BA7-9D160EEB03A1}">
      <dsp:nvSpPr>
        <dsp:cNvPr id="0" name=""/>
        <dsp:cNvSpPr/>
      </dsp:nvSpPr>
      <dsp:spPr>
        <a:xfrm>
          <a:off x="4294066" y="5639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Внеплановый </a:t>
          </a:r>
          <a:r>
            <a:rPr lang="ru-RU" sz="2600" b="1" kern="1200" dirty="0" err="1" smtClean="0"/>
            <a:t>ПМПк</a:t>
          </a:r>
          <a:endParaRPr lang="ru-RU" sz="2600" b="1" kern="1200" dirty="0"/>
        </a:p>
      </dsp:txBody>
      <dsp:txXfrm>
        <a:off x="4326296" y="37869"/>
        <a:ext cx="2136389" cy="1035964"/>
      </dsp:txXfrm>
    </dsp:sp>
    <dsp:sp modelId="{4F14C235-D278-4484-BE07-3E5A426CA6F5}">
      <dsp:nvSpPr>
        <dsp:cNvPr id="0" name=""/>
        <dsp:cNvSpPr/>
      </dsp:nvSpPr>
      <dsp:spPr>
        <a:xfrm>
          <a:off x="4514151" y="1106064"/>
          <a:ext cx="220084" cy="2606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037"/>
              </a:lnTo>
              <a:lnTo>
                <a:pt x="220084" y="26060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6EA0B-5E39-4D10-8DBB-B222113DEB24}">
      <dsp:nvSpPr>
        <dsp:cNvPr id="0" name=""/>
        <dsp:cNvSpPr/>
      </dsp:nvSpPr>
      <dsp:spPr>
        <a:xfrm>
          <a:off x="4734236" y="1381170"/>
          <a:ext cx="3681546" cy="466186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Внеплановые Консилиумы собираются по запросам специалистов (в первую очередь воспитателей групп, специалистов ведущих с ребенком коррекционную работу, медицинских работников). Поводом для внепланового Консилиума являются выяснение  или возникновение новых обстоятельств, влияющих на обучение и развитие ребёнка, отрицательная динамика его обучения,</a:t>
          </a:r>
          <a:endParaRPr lang="ru-RU" sz="2000" kern="1200" dirty="0"/>
        </a:p>
      </dsp:txBody>
      <dsp:txXfrm>
        <a:off x="4842065" y="1488999"/>
        <a:ext cx="3465888" cy="4446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997B-A439-4E57-8646-6A83B571E61D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D9F5-00EB-4872-AB72-273B6A333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7DBE-6DD3-41D9-BDAB-6AEBD999AF60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E029-4D90-422E-BEBB-77555BAD5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2A48-2A90-495A-8F91-B8FB772CF8FA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58DB-EE1D-4B6F-BE59-625530CB6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D14F-030D-48EF-92F6-01F0E87352CA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449E4-CB2E-4B48-BA3F-CDDE37C89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04F3-9EA0-430D-8FA3-40D9E4B7F8F1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1898-50ED-4ADC-87FC-61774952B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FFE8-271E-443E-A833-D60D41FF9E5E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02796-CBC8-49A2-8DA0-D94AFA599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63DE-8CC0-4A1D-930E-A832E4A8F86B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236C-57D4-45EA-B995-C4CAD4135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549A-9C36-407F-8D35-3C62179D42D9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C88F-8B47-41AF-BC7A-DC2CBA64C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5F64-06B8-41B6-87FE-C1EDA371BA6F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869E-1EDF-435B-BEBD-7BB417D7B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9ECE-12C4-4487-9F8A-0B95718D9141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AA49-EB76-4094-AE5E-5E13A9FA0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CF8E-5A50-4092-AB87-8DBD2E178342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E051-C58F-40EF-8135-1193A301B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AE2D61-115C-48E2-AACF-3DD26B3678F2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5A967-E8E9-46EA-B615-8C8CCEFA2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3" y="5157192"/>
            <a:ext cx="8244407" cy="1176536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Н.Н. Журавлева ,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МКДУ «</a:t>
            </a:r>
            <a:r>
              <a:rPr lang="ru-RU" i="1" dirty="0" err="1" smtClean="0">
                <a:solidFill>
                  <a:schemeClr val="tx1"/>
                </a:solidFill>
                <a:latin typeface="Georgia" pitchFamily="18" charset="0"/>
              </a:rPr>
              <a:t>Психолого-медико-педагогическая</a:t>
            </a: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комиссия»города Соликамска</a:t>
            </a:r>
            <a:endParaRPr lang="ru-RU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779912" y="367711"/>
            <a:ext cx="51292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«Методика деятельности «</a:t>
            </a:r>
            <a:r>
              <a:rPr lang="ru-RU" sz="3600" b="1" dirty="0" err="1" smtClean="0">
                <a:solidFill>
                  <a:srgbClr val="FF0000"/>
                </a:solidFill>
              </a:rPr>
              <a:t>Психолого-медико-педагогического</a:t>
            </a:r>
            <a:r>
              <a:rPr lang="ru-RU" sz="3600" b="1" dirty="0" smtClean="0">
                <a:solidFill>
                  <a:srgbClr val="FF0000"/>
                </a:solidFill>
              </a:rPr>
              <a:t> консилиума в дошкольном образовательном учреждении»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консилиу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3648405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11560" y="24879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ПМПконсилиум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главный, координирующий орган по организации индивидуальной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дифференцированной помощи детям с ограниченными возможностями здоровья и детям – инвалидам.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карточка 5"/>
          <p:cNvSpPr/>
          <p:nvPr/>
        </p:nvSpPr>
        <p:spPr>
          <a:xfrm>
            <a:off x="647056" y="1772816"/>
            <a:ext cx="8496944" cy="5085184"/>
          </a:xfrm>
          <a:prstGeom prst="flowChartPunchedCar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 rot="10800000" flipV="1">
            <a:off x="1907704" y="2060848"/>
            <a:ext cx="806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консилиума регламентируется: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899592" y="3000727"/>
            <a:ext cx="806489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Письмом Министерства образования РФ «О </a:t>
            </a:r>
            <a:r>
              <a:rPr lang="ru-RU" sz="2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психолого-медико-педагогическом</a:t>
            </a: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консилиуме (</a:t>
            </a:r>
            <a:r>
              <a:rPr lang="ru-RU" sz="2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lang="ru-RU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образовательного учреждения» № 27/90-6 от 27.03.2000 г.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Положением о ПМП консилиуме образовательного учреждения.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Приказом образовательного учреждения о создании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Договором между ОУ и родителями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 flipV="1">
            <a:off x="899592" y="434042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99671206"/>
              </p:ext>
            </p:extLst>
          </p:nvPr>
        </p:nvGraphicFramePr>
        <p:xfrm>
          <a:off x="251520" y="260648"/>
          <a:ext cx="849694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251520" y="2514382"/>
            <a:ext cx="842493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своевременное выявление и всестороннее комплексное обследование детей, испытывающих трудности в освоении программы дошкольного образовательного учреждения;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определение потенциальных возможностей ребёнка для оказания ему целенаправленной коррекционной помощи в условиях данного дошкольного образовательного учреждения, либо направление его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комиссию для решения  вопроса об оптимальном педагогическом маршруте;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разработка программ индивидуального развития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отслеживание динамики развития в начале, в середине и в конце учебного года для уточнения образовательного маршрута, внесение соответствующих корректив);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консультативная работа с родителями (законными представителями)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Организация деятельности </a:t>
            </a:r>
            <a:r>
              <a:rPr lang="ru-RU" sz="2800" b="1" dirty="0" err="1" smtClean="0"/>
              <a:t>ПМПконсилиума</a:t>
            </a:r>
            <a:r>
              <a:rPr lang="ru-RU" sz="2800" b="1" dirty="0" smtClean="0"/>
              <a:t> дошкольного образовательного учреждения 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Организация деятельности </a:t>
            </a:r>
            <a:r>
              <a:rPr lang="ru-RU" sz="2800" b="1" dirty="0" err="1" smtClean="0"/>
              <a:t>ПМПконсилиума</a:t>
            </a:r>
            <a:r>
              <a:rPr lang="ru-RU" sz="2800" b="1" dirty="0" smtClean="0"/>
              <a:t> дошкольного образовательного учреждения 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268760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chool0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916832"/>
            <a:ext cx="1944216" cy="256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0" name="Picture 2" descr="http://im4-tub-ru.yandex.net/i?id=35701198-5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591536"/>
            <a:ext cx="1728192" cy="2445555"/>
          </a:xfrm>
          <a:prstGeom prst="rect">
            <a:avLst/>
          </a:prstGeom>
          <a:noFill/>
        </p:spPr>
      </p:pic>
      <p:pic>
        <p:nvPicPr>
          <p:cNvPr id="83972" name="Picture 4" descr="http://im3-tub-ru.yandex.net/i?id=193533260-6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641726"/>
            <a:ext cx="1872208" cy="1872208"/>
          </a:xfrm>
          <a:prstGeom prst="rect">
            <a:avLst/>
          </a:prstGeom>
          <a:noFill/>
        </p:spPr>
      </p:pic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539552" y="86435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Обследование ребенка проводится каждым специалистом  Консилиума индивидуально с учетом возрастной психофизической нагрузки на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3975" name="Picture 7" descr="http://im2-tub-ru.yandex.net/i?id=129928777-2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420888"/>
            <a:ext cx="2016224" cy="1518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деятельности  Консилиума ведётся следующая документация :  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2947" name="Picture 3" descr="http://im6-tub-ru.yandex.net/i?id=466650250-2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706" y="4485530"/>
            <a:ext cx="3149294" cy="2372470"/>
          </a:xfrm>
          <a:prstGeom prst="rect">
            <a:avLst/>
          </a:prstGeom>
          <a:noFill/>
        </p:spPr>
      </p:pic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51520" y="1196752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 записи и учёта детей, прошедших обследование специалистов консилиума;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-журнал регистрации заключений и рекомендаций специалистов и коллегиального заключения и рекомендаций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специалистов Консилиума и специалистов, привлечённых на договорной основе, расписание их работы, включая расписание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индивидуальных и групповых занятий;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журнал регистрации архива Консилиума;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журнал регистрации архива Консилиума.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деятельности  Консилиума ведётся следующая документация :  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22" name="Picture 2" descr="http://firmenniystil.ru/grafica/faq_0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1186">
            <a:off x="137399" y="1319653"/>
            <a:ext cx="2217584" cy="244827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11760" y="134076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/>
              <a:t>карта (папка) развития воспитанника</a:t>
            </a:r>
            <a:endParaRPr lang="ru-RU" sz="2400" dirty="0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339752" y="1700808"/>
            <a:ext cx="604867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педагогическое представление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психологическое, логопедическое,   социальное (представление социального педагога), медицинское представление;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коллегиальное заключение;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листы коррекционной работы специалистов ( вкладываются в Карту развития ребёнка.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дневник динамического наблюдения с фиксацией времени и условий возникновения проблемы, мер, предпринятых до обращения в  Консилиум;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771800" y="5157192"/>
            <a:ext cx="6076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плановых заседаний ПМП консилиума,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7.План работы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ПМПконсилиума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5976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Данные по специальной коррекционной работе, проводимой  специалистами: дефектологами, логопедами, психологами,-  вносятся в Дневник наблюдения конце 1-го полугодия учебного года и в конце учебного года. На детей направленных в логопедические группы с динамическим наблюдением,  1 раз в квартал в Дневнике отражается динамика развития и обучения. </a:t>
            </a:r>
          </a:p>
          <a:p>
            <a:r>
              <a:rPr lang="ru-RU" sz="2400" dirty="0" smtClean="0"/>
              <a:t>В конце 1-го полугодия учебного года заполняется «Лист отслеживания динамики развития и обучения» и передаётся в ПМПК.</a:t>
            </a:r>
            <a:endParaRPr lang="ru-RU" sz="2400" dirty="0"/>
          </a:p>
        </p:txBody>
      </p:sp>
      <p:pic>
        <p:nvPicPr>
          <p:cNvPr id="80898" name="Picture 2" descr="http://im0-tub-ru.yandex.net/i?id=114907340-1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2971777" cy="2218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скругленным углом 3"/>
          <p:cNvSpPr/>
          <p:nvPr/>
        </p:nvSpPr>
        <p:spPr>
          <a:xfrm>
            <a:off x="395536" y="2996952"/>
            <a:ext cx="8352928" cy="3861048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188640"/>
            <a:ext cx="59401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Дети, имеющие отрицательную динамику развития и обучения, направляются во 2-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полугодии учебного года в ПМПК с целью подбора образовательного маршрута в соответствии с их психофизическими особенностями и возможностями.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67544" y="3072348"/>
            <a:ext cx="80648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Карта развития ребенка подписывается председателем и всеми членами 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хранится у председателя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Консилиума и выдается только специалистам  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 случае направления ребенка на муниципальную ПМПК  В том случае, когда «Карта развития ребенка со всеми представлениями и коллегиальными заключениями Консилиума  передаётся в ПМПК, в журнале учёта детей, прошедших обследование делается соответствующая запись.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im3-tub-ru.yandex.net/i?id=451959401-6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880320" cy="2592290"/>
          </a:xfrm>
          <a:prstGeom prst="rect">
            <a:avLst/>
          </a:prstGeom>
          <a:noFill/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347864" y="1340768"/>
            <a:ext cx="55446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марте  Консилиум обсуждает результаты  обучения и воспитания детей, взятых на динамическое наблюдение,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подготовительных групп, имеющих проблемы в развитии и обучении, детей логопедических групп, детей, не достигших на 1 сентября 6.6 лет,  с целью готовности их к школьному обучению, детей, которым необходимо обучение и воспитание в условиях логопедических групп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998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</a:rPr>
              <a:t>В городе Соликамске с целью учёта детей с ограниченными возможностями здоровья, детей- инвалидов наработан единый  общегородской  информационный банк. </a:t>
            </a:r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  <a:p>
            <a:pPr lvl="0" algn="just"/>
            <a:r>
              <a:rPr lang="ru-RU" sz="2800" dirty="0">
                <a:solidFill>
                  <a:prstClr val="black"/>
                </a:solidFill>
              </a:rPr>
              <a:t>В </a:t>
            </a:r>
            <a:r>
              <a:rPr lang="ru-RU" sz="2800" dirty="0" smtClean="0">
                <a:solidFill>
                  <a:prstClr val="black"/>
                </a:solidFill>
              </a:rPr>
              <a:t>2013-2014 </a:t>
            </a:r>
            <a:r>
              <a:rPr lang="ru-RU" sz="2800" dirty="0">
                <a:solidFill>
                  <a:prstClr val="black"/>
                </a:solidFill>
              </a:rPr>
              <a:t>учебном году зарегистрировано </a:t>
            </a:r>
            <a:r>
              <a:rPr lang="ru-RU" sz="2800" dirty="0" smtClean="0">
                <a:solidFill>
                  <a:prstClr val="black"/>
                </a:solidFill>
              </a:rPr>
              <a:t>1248 </a:t>
            </a:r>
            <a:r>
              <a:rPr lang="ru-RU" sz="2800" dirty="0">
                <a:solidFill>
                  <a:prstClr val="black"/>
                </a:solidFill>
              </a:rPr>
              <a:t>детей с ограниченными возможностями здоровья, в том числе </a:t>
            </a:r>
            <a:r>
              <a:rPr lang="ru-RU" sz="2800" dirty="0" smtClean="0">
                <a:solidFill>
                  <a:prstClr val="black"/>
                </a:solidFill>
              </a:rPr>
              <a:t>534 </a:t>
            </a:r>
            <a:r>
              <a:rPr lang="ru-RU" sz="2800" dirty="0">
                <a:solidFill>
                  <a:prstClr val="black"/>
                </a:solidFill>
              </a:rPr>
              <a:t>ребёнка дошкольного возраста. </a:t>
            </a: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47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476672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323528" y="260648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ля каждого ребенка, в соответствии с выявленными его проблемами  назначается специалист-куратор (ведущий специалист).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Ведущим специалистом назначается, в первую очередь, воспитатель группы.  Может быть назначен любой другой специалист, проводящий коррекционную работу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т.е с ребенком могут работать сразу несколько специалистов: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Блок-схема: дисплей 2"/>
          <p:cNvSpPr/>
          <p:nvPr/>
        </p:nvSpPr>
        <p:spPr>
          <a:xfrm>
            <a:off x="1187624" y="2564904"/>
            <a:ext cx="3744416" cy="194421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763688" y="2703403"/>
            <a:ext cx="28803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 -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 поведенческую, эмоционально-личностную коррекцию, интеллектуальную.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дисплей 4"/>
          <p:cNvSpPr/>
          <p:nvPr/>
        </p:nvSpPr>
        <p:spPr>
          <a:xfrm>
            <a:off x="5183560" y="2564904"/>
            <a:ext cx="3960440" cy="115212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дисплей 5"/>
          <p:cNvSpPr/>
          <p:nvPr/>
        </p:nvSpPr>
        <p:spPr>
          <a:xfrm>
            <a:off x="0" y="4653136"/>
            <a:ext cx="4644008" cy="201622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5796136" y="2590746"/>
            <a:ext cx="30243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Логопед –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 коррекцию устной и письменной речи.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83568" y="4941168"/>
            <a:ext cx="33843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Медицинский работник 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осуществляет медицинское сопровождение (отслеживает вопросы здоровья и лечение у детского врача-психиатра, невропатолога).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исплей 8"/>
          <p:cNvSpPr/>
          <p:nvPr/>
        </p:nvSpPr>
        <p:spPr>
          <a:xfrm>
            <a:off x="4788024" y="4149080"/>
            <a:ext cx="4355976" cy="2376264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293096"/>
            <a:ext cx="3635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Дефектолог –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проводит коррекцию мыслительной деятельности  и восполняет пробелы в знаниях, отрабатывает алгоритм учебной деятельности через единство требований семьи и ДОУ.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323528" y="476672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Специалисты,  работая с ребенком 3-6 месяцев, отслеживают динамику развития  и обучения ребенка с занесением полученных результатов в дневник наблюдения.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отсутствии положительной динамики ребенка ведущий специалист вновь обращается на консилиум.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Обсуждение ребенка на консилиуме планируется не позднее 10 дней до даты проведения консилиума.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Специалисты, ведущие непосредственную работу с ребенком, обязаны не позднее, чем за 3 дня  до проведения консилиума представить председателю представления обязательно с отражением динамики развития ребенка за период, прошедший с момента последнего консилиума.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zanjatie%20s%20logope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496405"/>
            <a:ext cx="1756408" cy="113220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539552" y="404664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промежуточном консилиуме обсуждается динамика развития наиболее сложных детей, корригируются направления коррекционной работы, решается вопрос об адекватных формах обучения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воспитания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ребенка, т.о нарабатывается коллегиальное решение по каждому ребенку. Коллегиальное заключение Консилиума доводится до сведения родителей в доступной для понимания форме. Предложенные рекомендации реализуются только с их согласия.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итогам года проводится завершающий (плановый) консилиум, где обсуждается выполнение задач учебного года, планируется дальнейшая работа.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323528" y="1268760"/>
            <a:ext cx="77768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6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возникновении  трудностей диагностики, когда требуется углубленное обследование ребенка специалистами ПМПК.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6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 спорных и конфликтных случаях.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При отсутствии положительной динамики.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По итогам массовых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скрининговых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диагностик. На углублённое обследование  направляются дети, попавшие в группы  «риска»и  «беда»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5. На снятие клинического диагноза и вывод ребенка из коррекционной программы в общеобразовательную.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24765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каких случаях возможно направление детей на  ПМПК: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323528" y="363915"/>
            <a:ext cx="8568952" cy="64940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Приём детей в ПМПК осуществляется при наличии следующей документации: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свидетельство о рождении;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 амбулаторной карты развития ребенка (из поликлиники) или выписка из истории   развития   с   заключением   о   состоянии   слуха   и   зрения, составленной участковым врачом-педиатром, медицинской карты ребенка из ДОУ;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направления  врача-психиатра,    где   отражается   шифр   клинического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диагноза и динамика развития на фоне лечения;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-карты развития ребенка: копия коллегиального заключения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консилиума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представления узких специалистов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(психолог, логопед, социальный педагог, медицинский работник);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-выписки из решения консилиума ДОУ с обоснованием направления ребенка на ПМПК с подписями председателя и других членов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,(в случае отсутствия в ДОУ консилиума, предоставляется выписка решения педагогического совета);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-педагогической   характеристики (по установленной  форме) с печатью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образовательного учреждения и подписью руководителя,  педагога;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творческих   работ  ребенка   (продуктов  творческой   деятельности  - рисунков, аппликаций)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Пакет документации предоставляется на ПМПК за 2 дня до приема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lvl="0" algn="ctr">
              <a:spcBef>
                <a:spcPts val="1585"/>
              </a:spcBef>
              <a:spcAft>
                <a:spcPts val="0"/>
              </a:spcAft>
            </a:pPr>
            <a:r>
              <a:rPr lang="ru-RU" sz="2000" b="1" spc="35" dirty="0">
                <a:solidFill>
                  <a:srgbClr val="000000"/>
                </a:solidFill>
                <a:latin typeface="Times New Roman"/>
                <a:ea typeface="Times New Roman"/>
              </a:rPr>
              <a:t>Статистический отчет о деятельности </a:t>
            </a:r>
            <a:r>
              <a:rPr lang="ru-RU" sz="2000" b="1" spc="35" dirty="0" err="1">
                <a:solidFill>
                  <a:srgbClr val="000000"/>
                </a:solidFill>
                <a:latin typeface="Times New Roman"/>
                <a:ea typeface="Times New Roman"/>
              </a:rPr>
              <a:t>ПМПк</a:t>
            </a:r>
            <a:r>
              <a:rPr lang="ru-RU" sz="2000" b="1" spc="35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6830" lvl="0">
              <a:spcAft>
                <a:spcPts val="0"/>
              </a:spcAft>
            </a:pPr>
            <a:r>
              <a:rPr lang="ru-RU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Отчетная ведомость составляется два раза в год. 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6830" lvl="0">
              <a:spcAft>
                <a:spcPts val="0"/>
              </a:spcAft>
            </a:pPr>
            <a:r>
              <a:rPr lang="ru-RU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Копия отчетной ведомости сдается в вышестоя­</a:t>
            </a:r>
            <a:r>
              <a:rPr lang="ru-RU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щую организацию (ПМПК). </a:t>
            </a:r>
            <a:r>
              <a:rPr lang="ru-RU" sz="2000" spc="5" dirty="0">
                <a:solidFill>
                  <a:srgbClr val="000000"/>
                </a:solidFill>
                <a:latin typeface="Times New Roman"/>
                <a:ea typeface="Times New Roman"/>
              </a:rPr>
              <a:t>Отчет включает: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ts val="35"/>
              </a:spcBef>
              <a:spcAft>
                <a:spcPts val="0"/>
              </a:spcAft>
              <a:buFont typeface="Arial"/>
              <a:buChar char="*"/>
              <a:tabLst>
                <a:tab pos="351790" algn="l"/>
              </a:tabLst>
            </a:pPr>
            <a:r>
              <a:rPr lang="ru-RU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данные по обеспеченности Консилиума специалистами;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Bef>
                <a:spcPts val="35"/>
              </a:spcBef>
              <a:spcAft>
                <a:spcPts val="0"/>
              </a:spcAft>
              <a:buFont typeface="Arial"/>
              <a:buChar char="*"/>
              <a:tabLst>
                <a:tab pos="351790" algn="l"/>
              </a:tabLst>
            </a:pPr>
            <a:r>
              <a:rPr lang="ru-RU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курсовая подготовка специалистов;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*"/>
              <a:tabLst>
                <a:tab pos="351790" algn="l"/>
              </a:tabLst>
            </a:pPr>
            <a:r>
              <a:rPr lang="ru-RU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количество детей, прошедших консилиум ДОО за отчетный период и направленных на ПМПК;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19710" lvl="0">
              <a:spcAft>
                <a:spcPts val="0"/>
              </a:spcAft>
              <a:tabLst>
                <a:tab pos="351790" algn="l"/>
              </a:tabLst>
            </a:pPr>
            <a:r>
              <a:rPr lang="ru-RU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     - основные выявленные проблемы детей;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19710" lvl="0">
              <a:spcAft>
                <a:spcPts val="0"/>
              </a:spcAft>
              <a:tabLst>
                <a:tab pos="351790" algn="l"/>
              </a:tabLst>
            </a:pPr>
            <a:r>
              <a:rPr lang="ru-RU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     -основные рекомендации специалистов Консилиума;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19710" lvl="0">
              <a:spcAft>
                <a:spcPts val="0"/>
              </a:spcAft>
              <a:tabLst>
                <a:tab pos="351790" algn="l"/>
              </a:tabLst>
            </a:pPr>
            <a:r>
              <a:rPr lang="ru-RU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    -сведения о направлении детей в другие инстанции;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19710" lvl="0">
              <a:spcAft>
                <a:spcPts val="0"/>
              </a:spcAft>
              <a:tabLst>
                <a:tab pos="35179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-</a:t>
            </a:r>
            <a:r>
              <a:rPr lang="ru-RU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анализ трудностей, встречающихся в деятельности Консилиума</a:t>
            </a:r>
            <a:r>
              <a:rPr lang="ru-RU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244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467544" y="476672"/>
            <a:ext cx="799288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литературы: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Коррекционно-развивающее обучение – составитель И.Г. Савельева, под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общ.ред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В.В. Пустоваловой, 2009г.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консилиум.   Организационные основы деятельности. Автор- составитель А.Д.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Вильшанская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кандидат педагогических наук. Г. Волгоград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консилиум  и коррекционно-развивающая работа в школе: практическое пособие, В.Е.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Бейсова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2008г.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7267" y="2967335"/>
            <a:ext cx="8149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Благодарим за внимание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1520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/>
                <a:ea typeface="Times New Roman"/>
              </a:rPr>
              <a:t> В городе  Соликамске ведущая роль в решении вопросов диагностики и консультирования самых разнообразных отклонений в развитии у детей отводится психолого-медико-педагогической комиссии, которая в Соликамске функционирует с 1991 года на основании следующих нормативных документов:</a:t>
            </a:r>
            <a:r>
              <a:rPr lang="ru-RU" sz="2400" u="sng" dirty="0">
                <a:latin typeface="Times New Roman"/>
                <a:ea typeface="Times New Roman"/>
              </a:rPr>
              <a:t> </a:t>
            </a:r>
            <a:endParaRPr lang="ru-RU" sz="2400" u="sng" dirty="0" smtClean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400" u="sng" dirty="0">
                <a:latin typeface="Times New Roman"/>
                <a:ea typeface="Times New Roman"/>
              </a:rPr>
              <a:t>закона Российской Федерации « Об образовании» от 29 декабря 2012 года  № 273-ФЗ; 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положения о психолого-медико-</a:t>
            </a:r>
            <a:r>
              <a:rPr lang="ru-RU" sz="2400" dirty="0" err="1">
                <a:latin typeface="Times New Roman"/>
                <a:ea typeface="Times New Roman"/>
              </a:rPr>
              <a:t>педагогичекой</a:t>
            </a:r>
            <a:r>
              <a:rPr lang="ru-RU" sz="2400" dirty="0">
                <a:latin typeface="Times New Roman"/>
                <a:ea typeface="Times New Roman"/>
              </a:rPr>
              <a:t> комиссии, утверждённого приказом Министерства образования и науки России от 20 сентября 2013  года № 1082;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568952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типового положения об образовательном учреждении для детей, нуждающихся в психолого-педагогической и медико-социальной помощи;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инструктивных писем Министерства образования РФ по вопросам организации деятельности психолого-медико-педагогических комиссий (ПМПК) в системе образования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инструкций по приему детей в специальные учреждения;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других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законодательных актов РФ и Пермского края;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приказов и распоряжений органов управления образованием;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устава учреждения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инструкций по приему детей в специальные учреждения; 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других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законодательных актов РФ и Пермского края;</a:t>
            </a: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приказов и распоряжений органов управления образованием;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устава учреждения.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888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915" y="548680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течение  2013-2014 учебного года  ПМПК в ходе различных диагностических процедур  принято и обследовано 5280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детей дошкольного и школьного возраста, из них 4852 ребенка дошкольного возраста, 428 детей школьного возраста.   В ходе комплексного ( заключительного) этапа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диагностики принято 670 человек, из них неорганизованных детей принято 37 человека, 39 детей-инвалидов: 52 ребенка –инвалида</a:t>
            </a:r>
            <a:r>
              <a:rPr lang="ru-RU" i="1" dirty="0">
                <a:latin typeface="Times New Roman"/>
                <a:ea typeface="Times New Roman"/>
              </a:rPr>
              <a:t>.                                                                       </a:t>
            </a:r>
            <a:r>
              <a:rPr lang="ru-RU" dirty="0">
                <a:latin typeface="Times New Roman"/>
                <a:ea typeface="Times New Roman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рамках ранней диагностики 807 человек, в рамках скринингового обследования с помощью методик МЭДИС и Е.А. </a:t>
            </a:r>
            <a:r>
              <a:rPr lang="ru-RU" dirty="0" err="1">
                <a:latin typeface="Times New Roman"/>
                <a:ea typeface="Times New Roman"/>
              </a:rPr>
              <a:t>Екжановой</a:t>
            </a:r>
            <a:r>
              <a:rPr lang="ru-RU" dirty="0">
                <a:latin typeface="Times New Roman"/>
                <a:ea typeface="Times New Roman"/>
              </a:rPr>
              <a:t> - 1967 человек.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рамках массовой логопедической диагностики обследовано  3787человек, из них детей дошкольного возраста - 2626, детей школьного возраста 1161человек.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Детей дошкольного возраста с ОНР выявлено 333 человека, со сложными неврологическими нарушениями -108 человек.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По статусу детей, прошедших обследование, большее количество составляют дошкольники от 4 до 7 лет и школьники до 12 лет, что является положительным в направленности ранней диагностики и </a:t>
            </a:r>
            <a:r>
              <a:rPr lang="ru-RU" dirty="0" err="1">
                <a:latin typeface="Times New Roman"/>
                <a:ea typeface="Times New Roman"/>
              </a:rPr>
              <a:t>сензитивного</a:t>
            </a:r>
            <a:r>
              <a:rPr lang="ru-RU" dirty="0">
                <a:latin typeface="Times New Roman"/>
                <a:ea typeface="Times New Roman"/>
              </a:rPr>
              <a:t> периода развития детей.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27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548680"/>
            <a:ext cx="6696744" cy="77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i="1" dirty="0" smtClean="0">
                <a:latin typeface="Times New Roman"/>
                <a:ea typeface="Times New Roman"/>
              </a:rPr>
              <a:t>Результаты </a:t>
            </a:r>
            <a:r>
              <a:rPr lang="ru-RU" sz="1400" b="1" i="1" dirty="0">
                <a:latin typeface="Times New Roman"/>
                <a:ea typeface="Times New Roman"/>
              </a:rPr>
              <a:t>дифференциально-диагностического </a:t>
            </a:r>
            <a:r>
              <a:rPr lang="ru-RU" sz="1400" b="1" i="1" dirty="0" smtClean="0">
                <a:latin typeface="Times New Roman"/>
                <a:ea typeface="Times New Roman"/>
              </a:rPr>
              <a:t>обследования</a:t>
            </a:r>
          </a:p>
          <a:p>
            <a:pPr algn="ctr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65602"/>
              </p:ext>
            </p:extLst>
          </p:nvPr>
        </p:nvGraphicFramePr>
        <p:xfrm>
          <a:off x="1349234" y="1556792"/>
          <a:ext cx="6753224" cy="35881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09992"/>
                <a:gridCol w="733049"/>
                <a:gridCol w="469692"/>
                <a:gridCol w="469692"/>
                <a:gridCol w="549640"/>
                <a:gridCol w="549640"/>
                <a:gridCol w="529065"/>
                <a:gridCol w="952318"/>
                <a:gridCol w="952318"/>
                <a:gridCol w="63781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Кол-во принятых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Маршрут обучения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9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вид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с(к)к 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вида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с(к)к 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VIII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вида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СОШОТ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дети-инвалиды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«Особый ребенок»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Устройство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дом-интернат для психохроников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Переход на традиционное обучение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2010-2011 уч.г.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2011-2012 уч.г.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424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2012-2013 уч.г.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659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2013-2014 уч.г.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674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95388" y="2068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27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019" y="836712"/>
            <a:ext cx="7200800" cy="4470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В 2013-2014 учебном году в сравнении с 2012 -2013 учебным годом снизилось несколько  количество  принятых детей-инвалидов и неуспевающих первоклассников, увеличилось количество принятых и направленных подростков с </a:t>
            </a:r>
            <a:r>
              <a:rPr lang="ru-RU" sz="2000" dirty="0" err="1">
                <a:latin typeface="Times New Roman"/>
                <a:ea typeface="Times New Roman"/>
              </a:rPr>
              <a:t>девиантным</a:t>
            </a:r>
            <a:r>
              <a:rPr lang="ru-RU" sz="2000" dirty="0">
                <a:latin typeface="Times New Roman"/>
                <a:ea typeface="Times New Roman"/>
              </a:rPr>
              <a:t> ( общественно- опасным) поведением и детей 4-х специальных( коррекционных) классов  </a:t>
            </a:r>
            <a:r>
              <a:rPr lang="en-US" sz="2000" dirty="0">
                <a:latin typeface="Times New Roman"/>
                <a:ea typeface="Times New Roman"/>
              </a:rPr>
              <a:t>YII</a:t>
            </a:r>
            <a:r>
              <a:rPr lang="ru-RU" sz="2000" dirty="0">
                <a:latin typeface="Times New Roman"/>
                <a:ea typeface="Times New Roman"/>
              </a:rPr>
              <a:t> вида, детей – инвалидов дошкольного возраста с умеренной умственной отсталостью, в связи с открытием специализированных дошкольных групп для данной категории детей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199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Это определяется, прежде всего, тем, что в неё входят дети с различными нарушениями развития: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Дети с нарушениями слуха;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нарушениями зрения;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нарушениями речи.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нарушениями опорно-двигательного аппарата.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нарушениями интеллекта.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 выраженными расстройствами эмоционально- волевой сферы, включая РДА;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задержкой психического развития.</a:t>
            </a:r>
          </a:p>
          <a:p>
            <a:pPr lvl="0" eaLnBrk="0" hangingPunct="0">
              <a:tabLst>
                <a:tab pos="457200" algn="l"/>
              </a:tabLst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С  комплексными  множественными нарушениями (речь идёт о детях, которые до недавнего времени считались « необучаемыми» и не « воспринимались» существующей системой образования). </a:t>
            </a:r>
            <a:endParaRPr lang="ru-RU" sz="26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4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02359"/>
            <a:ext cx="800105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Этому способствует целый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ряд </a:t>
            </a:r>
            <a:r>
              <a:rPr lang="ru-RU" sz="2800" smtClean="0">
                <a:latin typeface="Arial" pitchFamily="34" charset="0"/>
                <a:ea typeface="Times New Roman" pitchFamily="18" charset="0"/>
              </a:rPr>
              <a:t>причин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эндогенного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(внутреннего) и экзогенного (внешнего) происхождения: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генетические отклонения;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отягощённая наследственность;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физические и психические травмы;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соматические и инфекционные заболевания;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дестабилизация общества и отдельных семей;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отсутствие в ряде случаев нормальных экологических, экономических и гигиенических условий для будущих матерей и детей, недостатки школьного и семейного воспитания и др.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2019</Words>
  <Application>Microsoft Office PowerPoint</Application>
  <PresentationFormat>Экран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«Методика деятельности «Психолого-медико-педагогического консилиума в дошкольном образовательном учреждении»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основных итогах развития системы образования Верхнекамья в 2010-2011 учебном году и задачах на 2011-2012 учебный год»</dc:title>
  <dc:creator>Admin</dc:creator>
  <cp:lastModifiedBy>связной</cp:lastModifiedBy>
  <cp:revision>135</cp:revision>
  <dcterms:created xsi:type="dcterms:W3CDTF">2011-08-23T16:24:49Z</dcterms:created>
  <dcterms:modified xsi:type="dcterms:W3CDTF">2014-09-29T03:37:07Z</dcterms:modified>
</cp:coreProperties>
</file>